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56" r:id="rId2"/>
    <p:sldId id="257" r:id="rId3"/>
    <p:sldId id="263" r:id="rId4"/>
    <p:sldId id="264" r:id="rId5"/>
    <p:sldId id="265" r:id="rId6"/>
    <p:sldId id="266" r:id="rId7"/>
    <p:sldId id="267" r:id="rId8"/>
    <p:sldId id="268" r:id="rId9"/>
    <p:sldId id="270" r:id="rId10"/>
    <p:sldId id="269" r:id="rId11"/>
    <p:sldId id="271" r:id="rId12"/>
    <p:sldId id="273" r:id="rId13"/>
    <p:sldId id="274" r:id="rId14"/>
    <p:sldId id="272" r:id="rId15"/>
    <p:sldId id="275" r:id="rId16"/>
    <p:sldId id="277" r:id="rId17"/>
    <p:sldId id="278" r:id="rId18"/>
    <p:sldId id="279" r:id="rId19"/>
    <p:sldId id="280" r:id="rId20"/>
    <p:sldId id="281" r:id="rId21"/>
    <p:sldId id="282" r:id="rId22"/>
    <p:sldId id="283" r:id="rId23"/>
    <p:sldId id="285" r:id="rId24"/>
    <p:sldId id="286" r:id="rId25"/>
    <p:sldId id="287" r:id="rId26"/>
    <p:sldId id="288" r:id="rId27"/>
    <p:sldId id="292" r:id="rId28"/>
    <p:sldId id="289" r:id="rId29"/>
    <p:sldId id="290" r:id="rId30"/>
    <p:sldId id="291" r:id="rId31"/>
    <p:sldId id="293" r:id="rId32"/>
    <p:sldId id="258" r:id="rId3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245F"/>
    <a:srgbClr val="C10020"/>
    <a:srgbClr val="C2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617" autoAdjust="0"/>
  </p:normalViewPr>
  <p:slideViewPr>
    <p:cSldViewPr snapToGrid="0" snapToObjects="1">
      <p:cViewPr>
        <p:scale>
          <a:sx n="50" d="100"/>
          <a:sy n="50" d="100"/>
        </p:scale>
        <p:origin x="-1734" y="-10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C61D83-4F45-41FB-83E1-1B59DBA930AD}" type="datetimeFigureOut">
              <a:rPr lang="it-IT" smtClean="0"/>
              <a:t>15/09/2017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0A4313-87CD-4EC4-B4C5-A8E76D047DFD}" type="slidenum">
              <a:rPr lang="it-IT" smtClean="0"/>
              <a:t>‹N›</a:t>
            </a:fld>
            <a:endParaRPr lang="it-IT"/>
          </a:p>
        </p:txBody>
      </p:sp>
    </p:spTree>
    <p:extLst>
      <p:ext uri="{BB962C8B-B14F-4D97-AF65-F5344CB8AC3E}">
        <p14:creationId xmlns:p14="http://schemas.microsoft.com/office/powerpoint/2010/main" val="1907303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dirty="0" smtClean="0"/>
              <a:t>Welcome and Introductions</a:t>
            </a:r>
          </a:p>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2</a:t>
            </a:fld>
            <a:endParaRPr lang="it-IT"/>
          </a:p>
        </p:txBody>
      </p:sp>
    </p:spTree>
    <p:extLst>
      <p:ext uri="{BB962C8B-B14F-4D97-AF65-F5344CB8AC3E}">
        <p14:creationId xmlns:p14="http://schemas.microsoft.com/office/powerpoint/2010/main" val="2591999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13</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14</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altLang="en-US" dirty="0" smtClean="0"/>
              <a:t>Civil partnerships and adoption of children by gay couples is not </a:t>
            </a:r>
            <a:r>
              <a:rPr lang="en-GB" altLang="en-US" dirty="0" smtClean="0"/>
              <a:t>“</a:t>
            </a:r>
            <a:r>
              <a:rPr lang="sk-SK" altLang="en-US" dirty="0" smtClean="0"/>
              <a:t>allowed“ in Slovakia, only very open minded can think about the second option. </a:t>
            </a:r>
            <a:r>
              <a:rPr lang="en-GB" altLang="en-US" dirty="0" smtClean="0"/>
              <a:t>Be aware of your context and adjust accordingly</a:t>
            </a:r>
            <a:r>
              <a:rPr lang="sk-SK" altLang="en-US" dirty="0" smtClean="0"/>
              <a:t>.</a:t>
            </a:r>
            <a:endParaRPr lang="en-GB" altLang="en-US" dirty="0" smtClean="0"/>
          </a:p>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15</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eaLnBrk="1" hangingPunct="1"/>
            <a:r>
              <a:rPr lang="sk-SK" altLang="en-US" dirty="0" smtClean="0"/>
              <a:t>In Slovakia </a:t>
            </a:r>
            <a:r>
              <a:rPr lang="en-GB" altLang="en-US" dirty="0" smtClean="0"/>
              <a:t>“</a:t>
            </a:r>
            <a:r>
              <a:rPr lang="sk-SK" altLang="en-US" dirty="0" smtClean="0"/>
              <a:t>civil partnership“ does not exist.</a:t>
            </a:r>
          </a:p>
          <a:p>
            <a:pPr eaLnBrk="1" hangingPunct="1"/>
            <a:endParaRPr lang="sk-SK" altLang="en-US" dirty="0" smtClean="0"/>
          </a:p>
          <a:p>
            <a:r>
              <a:rPr lang="sk-SK" altLang="en-US" dirty="0" smtClean="0"/>
              <a:t>Slovakia: Antidiscrimination law 365/2004 - see Output 1</a:t>
            </a:r>
          </a:p>
          <a:p>
            <a:r>
              <a:rPr lang="sk-SK" altLang="en-US" dirty="0" smtClean="0"/>
              <a:t>Protected characteristics are (Google translation): Sex, religion or belief, race, nationality or ethnic group, disability, age, sexual orientation, marital status, skin color, language, political or other opinion, national or social origin</a:t>
            </a:r>
          </a:p>
          <a:p>
            <a:pPr eaLnBrk="1" hangingPunct="1"/>
            <a:endParaRPr lang="en-GB" altLang="en-US" dirty="0" smtClean="0"/>
          </a:p>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16</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17</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18</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19</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20</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21</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altLang="en-US" dirty="0" smtClean="0"/>
              <a:t>Civil partnernships do not exist in Slovakia but it can be said that in some countries, like the UK this element /reality is also included.</a:t>
            </a:r>
            <a:endParaRPr lang="en-GB" altLang="en-US" dirty="0" smtClean="0"/>
          </a:p>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22</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dirty="0" smtClean="0"/>
              <a:t>Ice-breaker</a:t>
            </a:r>
          </a:p>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3</a:t>
            </a:fld>
            <a:endParaRPr lang="it-IT"/>
          </a:p>
        </p:txBody>
      </p:sp>
    </p:spTree>
    <p:extLst>
      <p:ext uri="{BB962C8B-B14F-4D97-AF65-F5344CB8AC3E}">
        <p14:creationId xmlns:p14="http://schemas.microsoft.com/office/powerpoint/2010/main" val="1409763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eaLnBrk="1" hangingPunct="1"/>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23</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eaLnBrk="1" hangingPunct="1"/>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24</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eaLnBrk="1" hangingPunct="1"/>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25</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eaLnBrk="1" hangingPunct="1"/>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26</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eaLnBrk="1" hangingPunct="1"/>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27</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eaLnBrk="1" hangingPunct="1"/>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28</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eaLnBrk="1" hangingPunct="1"/>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29</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eaLnBrk="1" hangingPunct="1"/>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30</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eaLnBrk="1" hangingPunct="1"/>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31</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smtClean="0"/>
              <a:t>Refer to the group’s definition of Equality and Diversity from the last session</a:t>
            </a:r>
          </a:p>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4</a:t>
            </a:fld>
            <a:endParaRPr lang="it-IT"/>
          </a:p>
        </p:txBody>
      </p:sp>
    </p:spTree>
    <p:extLst>
      <p:ext uri="{BB962C8B-B14F-4D97-AF65-F5344CB8AC3E}">
        <p14:creationId xmlns:p14="http://schemas.microsoft.com/office/powerpoint/2010/main" val="825729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dirty="0" smtClean="0"/>
              <a:t>Add any specific rules for your group or ask the group to add their own</a:t>
            </a:r>
          </a:p>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5</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altLang="en-US" dirty="0" smtClean="0"/>
              <a:t>Split the participants into three groups </a:t>
            </a:r>
          </a:p>
          <a:p>
            <a:endParaRPr lang="en-GB" altLang="en-US" dirty="0" smtClean="0"/>
          </a:p>
          <a:p>
            <a:r>
              <a:rPr lang="en-GB" altLang="en-US" dirty="0" smtClean="0"/>
              <a:t>Each is given the scenario and a list of candidates.</a:t>
            </a:r>
          </a:p>
          <a:p>
            <a:endParaRPr lang="en-GB" altLang="en-US" dirty="0" smtClean="0"/>
          </a:p>
          <a:p>
            <a:r>
              <a:rPr lang="en-GB" altLang="en-US" dirty="0" smtClean="0"/>
              <a:t>The groups must pick 12 candidates to go on the mission</a:t>
            </a:r>
          </a:p>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6</a:t>
            </a:fld>
            <a:endParaRPr lang="it-IT"/>
          </a:p>
        </p:txBody>
      </p:sp>
    </p:spTree>
    <p:extLst>
      <p:ext uri="{BB962C8B-B14F-4D97-AF65-F5344CB8AC3E}">
        <p14:creationId xmlns:p14="http://schemas.microsoft.com/office/powerpoint/2010/main" val="1963554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dirty="0" smtClean="0"/>
              <a:t>Refresh the participants on the definitions and issues</a:t>
            </a:r>
          </a:p>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7</a:t>
            </a:fld>
            <a:endParaRPr lang="it-IT"/>
          </a:p>
        </p:txBody>
      </p:sp>
    </p:spTree>
    <p:extLst>
      <p:ext uri="{BB962C8B-B14F-4D97-AF65-F5344CB8AC3E}">
        <p14:creationId xmlns:p14="http://schemas.microsoft.com/office/powerpoint/2010/main" val="3740626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10</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eaLnBrk="1" hangingPunct="1"/>
            <a:r>
              <a:rPr lang="en-GB" altLang="en-US" dirty="0" smtClean="0"/>
              <a:t>What do we understand about:</a:t>
            </a:r>
          </a:p>
          <a:p>
            <a:pPr eaLnBrk="1" hangingPunct="1"/>
            <a:endParaRPr lang="en-GB" altLang="en-US" dirty="0" smtClean="0"/>
          </a:p>
          <a:p>
            <a:pPr eaLnBrk="1" hangingPunct="1"/>
            <a:r>
              <a:rPr lang="en-GB" altLang="en-US" dirty="0" smtClean="0"/>
              <a:t>Prejudice</a:t>
            </a:r>
          </a:p>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11</a:t>
            </a:fld>
            <a:endParaRPr lang="it-IT"/>
          </a:p>
        </p:txBody>
      </p:sp>
    </p:spTree>
    <p:extLst>
      <p:ext uri="{BB962C8B-B14F-4D97-AF65-F5344CB8AC3E}">
        <p14:creationId xmlns:p14="http://schemas.microsoft.com/office/powerpoint/2010/main" val="3401761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dirty="0" smtClean="0"/>
              <a:t>Ask the group to decide to discuss whether there is a difference between prejudice and discrimination</a:t>
            </a:r>
          </a:p>
          <a:p>
            <a:endParaRPr lang="it-IT" dirty="0"/>
          </a:p>
        </p:txBody>
      </p:sp>
      <p:sp>
        <p:nvSpPr>
          <p:cNvPr id="4" name="Segnaposto numero diapositiva 3"/>
          <p:cNvSpPr>
            <a:spLocks noGrp="1"/>
          </p:cNvSpPr>
          <p:nvPr>
            <p:ph type="sldNum" sz="quarter" idx="10"/>
          </p:nvPr>
        </p:nvSpPr>
        <p:spPr/>
        <p:txBody>
          <a:bodyPr/>
          <a:lstStyle/>
          <a:p>
            <a:fld id="{CD0A4313-87CD-4EC4-B4C5-A8E76D047DFD}" type="slidenum">
              <a:rPr lang="it-IT" smtClean="0"/>
              <a:t>12</a:t>
            </a:fld>
            <a:endParaRPr lang="it-IT"/>
          </a:p>
        </p:txBody>
      </p:sp>
    </p:spTree>
    <p:extLst>
      <p:ext uri="{BB962C8B-B14F-4D97-AF65-F5344CB8AC3E}">
        <p14:creationId xmlns:p14="http://schemas.microsoft.com/office/powerpoint/2010/main" val="3401761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3F0DF2E-00F9-6847-B525-8C00CE9C2E1C}" type="datetimeFigureOut">
              <a:rPr lang="it-IT" smtClean="0"/>
              <a:t>15/09/2017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94DF60E-3CAE-B040-9E68-DF231C67D20D}" type="slidenum">
              <a:rPr lang="it-IT" smtClean="0"/>
              <a:t>‹N›</a:t>
            </a:fld>
            <a:endParaRPr lang="it-IT"/>
          </a:p>
        </p:txBody>
      </p:sp>
    </p:spTree>
    <p:extLst>
      <p:ext uri="{BB962C8B-B14F-4D97-AF65-F5344CB8AC3E}">
        <p14:creationId xmlns:p14="http://schemas.microsoft.com/office/powerpoint/2010/main" val="111706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3F0DF2E-00F9-6847-B525-8C00CE9C2E1C}" type="datetimeFigureOut">
              <a:rPr lang="it-IT" smtClean="0"/>
              <a:t>15/09/2017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94DF60E-3CAE-B040-9E68-DF231C67D20D}" type="slidenum">
              <a:rPr lang="it-IT" smtClean="0"/>
              <a:t>‹N›</a:t>
            </a:fld>
            <a:endParaRPr lang="it-IT"/>
          </a:p>
        </p:txBody>
      </p:sp>
    </p:spTree>
    <p:extLst>
      <p:ext uri="{BB962C8B-B14F-4D97-AF65-F5344CB8AC3E}">
        <p14:creationId xmlns:p14="http://schemas.microsoft.com/office/powerpoint/2010/main" val="3272742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3F0DF2E-00F9-6847-B525-8C00CE9C2E1C}" type="datetimeFigureOut">
              <a:rPr lang="it-IT" smtClean="0"/>
              <a:t>15/09/2017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94DF60E-3CAE-B040-9E68-DF231C67D20D}" type="slidenum">
              <a:rPr lang="it-IT" smtClean="0"/>
              <a:t>‹N›</a:t>
            </a:fld>
            <a:endParaRPr lang="it-IT"/>
          </a:p>
        </p:txBody>
      </p:sp>
    </p:spTree>
    <p:extLst>
      <p:ext uri="{BB962C8B-B14F-4D97-AF65-F5344CB8AC3E}">
        <p14:creationId xmlns:p14="http://schemas.microsoft.com/office/powerpoint/2010/main" val="2819072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3F0DF2E-00F9-6847-B525-8C00CE9C2E1C}" type="datetimeFigureOut">
              <a:rPr lang="it-IT" smtClean="0"/>
              <a:t>15/09/2017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94DF60E-3CAE-B040-9E68-DF231C67D20D}" type="slidenum">
              <a:rPr lang="it-IT" smtClean="0"/>
              <a:t>‹N›</a:t>
            </a:fld>
            <a:endParaRPr lang="it-IT"/>
          </a:p>
        </p:txBody>
      </p:sp>
    </p:spTree>
    <p:extLst>
      <p:ext uri="{BB962C8B-B14F-4D97-AF65-F5344CB8AC3E}">
        <p14:creationId xmlns:p14="http://schemas.microsoft.com/office/powerpoint/2010/main" val="1841553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93F0DF2E-00F9-6847-B525-8C00CE9C2E1C}" type="datetimeFigureOut">
              <a:rPr lang="it-IT" smtClean="0"/>
              <a:t>15/09/2017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94DF60E-3CAE-B040-9E68-DF231C67D20D}" type="slidenum">
              <a:rPr lang="it-IT" smtClean="0"/>
              <a:t>‹N›</a:t>
            </a:fld>
            <a:endParaRPr lang="it-IT"/>
          </a:p>
        </p:txBody>
      </p:sp>
    </p:spTree>
    <p:extLst>
      <p:ext uri="{BB962C8B-B14F-4D97-AF65-F5344CB8AC3E}">
        <p14:creationId xmlns:p14="http://schemas.microsoft.com/office/powerpoint/2010/main" val="2339565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3F0DF2E-00F9-6847-B525-8C00CE9C2E1C}" type="datetimeFigureOut">
              <a:rPr lang="it-IT" smtClean="0"/>
              <a:t>15/09/2017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94DF60E-3CAE-B040-9E68-DF231C67D20D}" type="slidenum">
              <a:rPr lang="it-IT" smtClean="0"/>
              <a:t>‹N›</a:t>
            </a:fld>
            <a:endParaRPr lang="it-IT"/>
          </a:p>
        </p:txBody>
      </p:sp>
    </p:spTree>
    <p:extLst>
      <p:ext uri="{BB962C8B-B14F-4D97-AF65-F5344CB8AC3E}">
        <p14:creationId xmlns:p14="http://schemas.microsoft.com/office/powerpoint/2010/main" val="3944336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3F0DF2E-00F9-6847-B525-8C00CE9C2E1C}" type="datetimeFigureOut">
              <a:rPr lang="it-IT" smtClean="0"/>
              <a:t>15/09/2017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94DF60E-3CAE-B040-9E68-DF231C67D20D}" type="slidenum">
              <a:rPr lang="it-IT" smtClean="0"/>
              <a:t>‹N›</a:t>
            </a:fld>
            <a:endParaRPr lang="it-IT"/>
          </a:p>
        </p:txBody>
      </p:sp>
    </p:spTree>
    <p:extLst>
      <p:ext uri="{BB962C8B-B14F-4D97-AF65-F5344CB8AC3E}">
        <p14:creationId xmlns:p14="http://schemas.microsoft.com/office/powerpoint/2010/main" val="3236642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93F0DF2E-00F9-6847-B525-8C00CE9C2E1C}" type="datetimeFigureOut">
              <a:rPr lang="it-IT" smtClean="0"/>
              <a:t>15/09/2017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94DF60E-3CAE-B040-9E68-DF231C67D20D}" type="slidenum">
              <a:rPr lang="it-IT" smtClean="0"/>
              <a:t>‹N›</a:t>
            </a:fld>
            <a:endParaRPr lang="it-IT"/>
          </a:p>
        </p:txBody>
      </p:sp>
    </p:spTree>
    <p:extLst>
      <p:ext uri="{BB962C8B-B14F-4D97-AF65-F5344CB8AC3E}">
        <p14:creationId xmlns:p14="http://schemas.microsoft.com/office/powerpoint/2010/main" val="2545601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3F0DF2E-00F9-6847-B525-8C00CE9C2E1C}" type="datetimeFigureOut">
              <a:rPr lang="it-IT" smtClean="0"/>
              <a:t>15/09/2017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94DF60E-3CAE-B040-9E68-DF231C67D20D}" type="slidenum">
              <a:rPr lang="it-IT" smtClean="0"/>
              <a:t>‹N›</a:t>
            </a:fld>
            <a:endParaRPr lang="it-IT"/>
          </a:p>
        </p:txBody>
      </p:sp>
    </p:spTree>
    <p:extLst>
      <p:ext uri="{BB962C8B-B14F-4D97-AF65-F5344CB8AC3E}">
        <p14:creationId xmlns:p14="http://schemas.microsoft.com/office/powerpoint/2010/main" val="470233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93F0DF2E-00F9-6847-B525-8C00CE9C2E1C}" type="datetimeFigureOut">
              <a:rPr lang="it-IT" smtClean="0"/>
              <a:t>15/09/2017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94DF60E-3CAE-B040-9E68-DF231C67D20D}" type="slidenum">
              <a:rPr lang="it-IT" smtClean="0"/>
              <a:t>‹N›</a:t>
            </a:fld>
            <a:endParaRPr lang="it-IT"/>
          </a:p>
        </p:txBody>
      </p:sp>
    </p:spTree>
    <p:extLst>
      <p:ext uri="{BB962C8B-B14F-4D97-AF65-F5344CB8AC3E}">
        <p14:creationId xmlns:p14="http://schemas.microsoft.com/office/powerpoint/2010/main" val="2067193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93F0DF2E-00F9-6847-B525-8C00CE9C2E1C}" type="datetimeFigureOut">
              <a:rPr lang="it-IT" smtClean="0"/>
              <a:t>15/09/2017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94DF60E-3CAE-B040-9E68-DF231C67D20D}" type="slidenum">
              <a:rPr lang="it-IT" smtClean="0"/>
              <a:t>‹N›</a:t>
            </a:fld>
            <a:endParaRPr lang="it-IT"/>
          </a:p>
        </p:txBody>
      </p:sp>
    </p:spTree>
    <p:extLst>
      <p:ext uri="{BB962C8B-B14F-4D97-AF65-F5344CB8AC3E}">
        <p14:creationId xmlns:p14="http://schemas.microsoft.com/office/powerpoint/2010/main" val="1990057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F0DF2E-00F9-6847-B525-8C00CE9C2E1C}" type="datetimeFigureOut">
              <a:rPr lang="it-IT" smtClean="0"/>
              <a:t>15/09/2017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4DF60E-3CAE-B040-9E68-DF231C67D20D}" type="slidenum">
              <a:rPr lang="it-IT" smtClean="0"/>
              <a:t>‹N›</a:t>
            </a:fld>
            <a:endParaRPr lang="it-IT"/>
          </a:p>
        </p:txBody>
      </p:sp>
    </p:spTree>
    <p:extLst>
      <p:ext uri="{BB962C8B-B14F-4D97-AF65-F5344CB8AC3E}">
        <p14:creationId xmlns:p14="http://schemas.microsoft.com/office/powerpoint/2010/main" val="731962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806190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smtClean="0"/>
              <a:t>Diversity</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614604"/>
            <a:ext cx="8229600" cy="3884406"/>
          </a:xfrm>
        </p:spPr>
        <p:txBody>
          <a:bodyPr>
            <a:normAutofit/>
          </a:bodyPr>
          <a:lstStyle/>
          <a:p>
            <a:r>
              <a:rPr lang="en-GB" altLang="en-US" sz="2400" dirty="0"/>
              <a:t>Recognising, respecting and valuing individuals for being unique and having a range of visible and invisible differences.</a:t>
            </a:r>
          </a:p>
          <a:p>
            <a:endParaRPr lang="en-GB" altLang="en-US" sz="2400" dirty="0"/>
          </a:p>
          <a:p>
            <a:r>
              <a:rPr lang="en-GB" altLang="en-US" sz="2400" dirty="0"/>
              <a:t>Everyone should have opportunities to reach their full potential by promoting an inclusive culture.</a:t>
            </a:r>
          </a:p>
          <a:p>
            <a:pPr marL="0" indent="0">
              <a:buNone/>
            </a:pPr>
            <a:endParaRPr lang="it-IT" sz="2400" dirty="0">
              <a:latin typeface="+mj-lt"/>
            </a:endParaRPr>
          </a:p>
        </p:txBody>
      </p:sp>
    </p:spTree>
    <p:extLst>
      <p:ext uri="{BB962C8B-B14F-4D97-AF65-F5344CB8AC3E}">
        <p14:creationId xmlns:p14="http://schemas.microsoft.com/office/powerpoint/2010/main" val="3494685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Perception</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614604"/>
            <a:ext cx="8229600" cy="3884406"/>
          </a:xfrm>
        </p:spPr>
        <p:txBody>
          <a:bodyPr>
            <a:normAutofit fontScale="92500" lnSpcReduction="20000"/>
          </a:bodyPr>
          <a:lstStyle/>
          <a:p>
            <a:pPr>
              <a:defRPr/>
            </a:pPr>
            <a:r>
              <a:rPr lang="en-GB" sz="2400" dirty="0"/>
              <a:t>What are visible differences?</a:t>
            </a:r>
          </a:p>
          <a:p>
            <a:pPr marL="0" indent="0">
              <a:buFontTx/>
              <a:buNone/>
              <a:defRPr/>
            </a:pPr>
            <a:endParaRPr lang="en-GB" sz="1800" dirty="0"/>
          </a:p>
          <a:p>
            <a:pPr marL="0" indent="0">
              <a:buFontTx/>
              <a:buNone/>
              <a:defRPr/>
            </a:pPr>
            <a:r>
              <a:rPr lang="en-GB" sz="2000" dirty="0"/>
              <a:t>	</a:t>
            </a:r>
            <a:r>
              <a:rPr lang="en-GB" sz="2400" dirty="0"/>
              <a:t>Age			Gender</a:t>
            </a:r>
          </a:p>
          <a:p>
            <a:pPr marL="0" indent="0">
              <a:buFontTx/>
              <a:buNone/>
              <a:defRPr/>
            </a:pPr>
            <a:r>
              <a:rPr lang="en-GB" sz="2400" dirty="0"/>
              <a:t>	Race		</a:t>
            </a:r>
            <a:r>
              <a:rPr lang="en-GB" sz="2400" dirty="0" smtClean="0"/>
              <a:t>Physical </a:t>
            </a:r>
            <a:r>
              <a:rPr lang="en-GB" sz="2400" dirty="0"/>
              <a:t>attributes</a:t>
            </a:r>
          </a:p>
          <a:p>
            <a:pPr marL="0" indent="0">
              <a:buFontTx/>
              <a:buNone/>
              <a:defRPr/>
            </a:pPr>
            <a:endParaRPr lang="en-GB" sz="1800" dirty="0"/>
          </a:p>
          <a:p>
            <a:pPr>
              <a:defRPr/>
            </a:pPr>
            <a:r>
              <a:rPr lang="en-GB" sz="2400" dirty="0"/>
              <a:t>What are invisible differences?</a:t>
            </a:r>
            <a:endParaRPr lang="en-GB" altLang="en-US" sz="2400" dirty="0"/>
          </a:p>
          <a:p>
            <a:pPr marL="0" indent="0">
              <a:buFontTx/>
              <a:buNone/>
              <a:defRPr/>
            </a:pPr>
            <a:endParaRPr lang="en-GB" sz="1800" dirty="0"/>
          </a:p>
          <a:p>
            <a:pPr marL="0" indent="0">
              <a:buFontTx/>
              <a:buNone/>
              <a:defRPr/>
            </a:pPr>
            <a:r>
              <a:rPr lang="en-GB" sz="2400" dirty="0"/>
              <a:t>	Marital status	</a:t>
            </a:r>
          </a:p>
          <a:p>
            <a:pPr marL="0" indent="0">
              <a:buFontTx/>
              <a:buNone/>
              <a:defRPr/>
            </a:pPr>
            <a:r>
              <a:rPr lang="en-GB" sz="2400" dirty="0"/>
              <a:t>	Religious or political beliefs</a:t>
            </a:r>
          </a:p>
          <a:p>
            <a:pPr marL="0" indent="0">
              <a:buFontTx/>
              <a:buNone/>
              <a:defRPr/>
            </a:pPr>
            <a:r>
              <a:rPr lang="en-GB" sz="2400" dirty="0"/>
              <a:t>	Educational background</a:t>
            </a:r>
          </a:p>
          <a:p>
            <a:pPr marL="0" indent="0">
              <a:buFontTx/>
              <a:buNone/>
              <a:defRPr/>
            </a:pPr>
            <a:r>
              <a:rPr lang="en-GB" sz="2400" dirty="0"/>
              <a:t>	Some disabilities</a:t>
            </a:r>
          </a:p>
          <a:p>
            <a:pPr marL="0" indent="0">
              <a:buFontTx/>
              <a:buNone/>
              <a:defRPr/>
            </a:pPr>
            <a:r>
              <a:rPr lang="en-GB" sz="2400" dirty="0"/>
              <a:t>	Sexual orientation</a:t>
            </a:r>
          </a:p>
          <a:p>
            <a:pPr marL="0" indent="0">
              <a:buNone/>
            </a:pPr>
            <a:endParaRPr lang="it-IT" sz="2400" dirty="0">
              <a:latin typeface="+mj-lt"/>
            </a:endParaRPr>
          </a:p>
        </p:txBody>
      </p:sp>
    </p:spTree>
    <p:extLst>
      <p:ext uri="{BB962C8B-B14F-4D97-AF65-F5344CB8AC3E}">
        <p14:creationId xmlns:p14="http://schemas.microsoft.com/office/powerpoint/2010/main" val="2979827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olo 3"/>
          <p:cNvSpPr>
            <a:spLocks noGrp="1"/>
          </p:cNvSpPr>
          <p:nvPr>
            <p:ph type="title"/>
          </p:nvPr>
        </p:nvSpPr>
        <p:spPr>
          <a:xfrm>
            <a:off x="457200" y="1444626"/>
            <a:ext cx="8229600" cy="4403724"/>
          </a:xfrm>
        </p:spPr>
        <p:txBody>
          <a:bodyPr/>
          <a:lstStyle/>
          <a:p>
            <a:r>
              <a:rPr lang="en-GB" altLang="en-US" dirty="0"/>
              <a:t>Prejudice</a:t>
            </a:r>
            <a:br>
              <a:rPr lang="en-GB" altLang="en-US" dirty="0"/>
            </a:br>
            <a:r>
              <a:rPr lang="en-GB" altLang="en-US" dirty="0"/>
              <a:t/>
            </a:r>
            <a:br>
              <a:rPr lang="en-GB" altLang="en-US" dirty="0"/>
            </a:br>
            <a:r>
              <a:rPr lang="en-GB" altLang="en-US" dirty="0"/>
              <a:t>and</a:t>
            </a:r>
            <a:br>
              <a:rPr lang="en-GB" altLang="en-US" dirty="0"/>
            </a:br>
            <a:r>
              <a:rPr lang="en-GB" altLang="en-US" dirty="0"/>
              <a:t/>
            </a:r>
            <a:br>
              <a:rPr lang="en-GB" altLang="en-US" dirty="0"/>
            </a:br>
            <a:r>
              <a:rPr lang="en-GB" altLang="en-US" dirty="0"/>
              <a:t>Discrimination</a:t>
            </a:r>
            <a:endParaRPr lang="it-IT" dirty="0"/>
          </a:p>
        </p:txBody>
      </p:sp>
    </p:spTree>
    <p:extLst>
      <p:ext uri="{BB962C8B-B14F-4D97-AF65-F5344CB8AC3E}">
        <p14:creationId xmlns:p14="http://schemas.microsoft.com/office/powerpoint/2010/main" val="970929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543050"/>
            <a:ext cx="8229600" cy="4955960"/>
          </a:xfrm>
        </p:spPr>
        <p:txBody>
          <a:bodyPr>
            <a:normAutofit/>
          </a:bodyPr>
          <a:lstStyle/>
          <a:p>
            <a:pPr marL="0" indent="0">
              <a:lnSpc>
                <a:spcPct val="150000"/>
              </a:lnSpc>
              <a:buNone/>
            </a:pPr>
            <a:r>
              <a:rPr lang="en-GB" altLang="en-US" sz="2400" dirty="0"/>
              <a:t>Prejudice – A preconceived opinion about someone before they have considered the facts.</a:t>
            </a:r>
            <a:br>
              <a:rPr lang="en-GB" altLang="en-US" sz="2400" dirty="0"/>
            </a:br>
            <a:r>
              <a:rPr lang="en-GB" altLang="en-US" sz="2400" dirty="0"/>
              <a:t/>
            </a:r>
            <a:br>
              <a:rPr lang="en-GB" altLang="en-US" sz="2400" dirty="0"/>
            </a:br>
            <a:r>
              <a:rPr lang="en-GB" altLang="en-US" sz="2400" dirty="0"/>
              <a:t>Discrimination – Acting on your prejudice.</a:t>
            </a:r>
            <a:br>
              <a:rPr lang="en-GB" altLang="en-US" sz="2400" dirty="0"/>
            </a:br>
            <a:r>
              <a:rPr lang="en-GB" altLang="en-US" sz="2400" dirty="0"/>
              <a:t/>
            </a:r>
            <a:br>
              <a:rPr lang="en-GB" altLang="en-US" sz="2400" dirty="0"/>
            </a:br>
            <a:r>
              <a:rPr lang="en-GB" altLang="en-US" sz="2400" dirty="0"/>
              <a:t>Having prejudicial thoughts does no harm providing they do not influence action.</a:t>
            </a:r>
            <a:endParaRPr lang="it-IT" sz="2400" dirty="0">
              <a:latin typeface="+mj-lt"/>
            </a:endParaRPr>
          </a:p>
        </p:txBody>
      </p:sp>
    </p:spTree>
    <p:extLst>
      <p:ext uri="{BB962C8B-B14F-4D97-AF65-F5344CB8AC3E}">
        <p14:creationId xmlns:p14="http://schemas.microsoft.com/office/powerpoint/2010/main" val="1548910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pPr>
              <a:defRPr/>
            </a:pPr>
            <a:r>
              <a:rPr lang="en-GB" altLang="en-US" sz="3600" kern="0" dirty="0"/>
              <a:t>A Riddle?</a:t>
            </a:r>
          </a:p>
        </p:txBody>
      </p:sp>
      <p:sp>
        <p:nvSpPr>
          <p:cNvPr id="3" name="Segnaposto contenuto 2"/>
          <p:cNvSpPr>
            <a:spLocks noGrp="1"/>
          </p:cNvSpPr>
          <p:nvPr>
            <p:ph idx="1"/>
          </p:nvPr>
        </p:nvSpPr>
        <p:spPr>
          <a:xfrm>
            <a:off x="457200" y="2614604"/>
            <a:ext cx="8229600" cy="3884406"/>
          </a:xfrm>
        </p:spPr>
        <p:txBody>
          <a:bodyPr>
            <a:normAutofit/>
          </a:bodyPr>
          <a:lstStyle/>
          <a:p>
            <a:pPr marL="0" indent="0">
              <a:buNone/>
            </a:pPr>
            <a:r>
              <a:rPr lang="en-US" altLang="en-US" sz="2400" dirty="0">
                <a:solidFill>
                  <a:srgbClr val="262626"/>
                </a:solidFill>
              </a:rPr>
              <a:t>A van driver whistles to a nurse on the street then swerves to miss a parked car and crashes into a young boy and his father who are driving to school. The father dies at the scene. The boy is transported to the hospital, taken immediately into surgery... but the surgeon steps out of the operating room and says, "I can't operate on this boy - he is my son!”</a:t>
            </a:r>
            <a:endParaRPr lang="it-IT" sz="2400" dirty="0">
              <a:latin typeface="+mj-lt"/>
            </a:endParaRPr>
          </a:p>
        </p:txBody>
      </p:sp>
    </p:spTree>
    <p:extLst>
      <p:ext uri="{BB962C8B-B14F-4D97-AF65-F5344CB8AC3E}">
        <p14:creationId xmlns:p14="http://schemas.microsoft.com/office/powerpoint/2010/main" val="18256289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243008"/>
            <a:ext cx="8229600" cy="825509"/>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pPr>
              <a:defRPr/>
            </a:pPr>
            <a:r>
              <a:rPr lang="en-GB" altLang="en-US" sz="3600" kern="0" dirty="0"/>
              <a:t>A Riddle?</a:t>
            </a:r>
          </a:p>
        </p:txBody>
      </p:sp>
      <p:sp>
        <p:nvSpPr>
          <p:cNvPr id="5" name="Rectangle 1"/>
          <p:cNvSpPr>
            <a:spLocks noChangeArrowheads="1"/>
          </p:cNvSpPr>
          <p:nvPr/>
        </p:nvSpPr>
        <p:spPr bwMode="auto">
          <a:xfrm>
            <a:off x="422275" y="2322513"/>
            <a:ext cx="66182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400" dirty="0">
                <a:solidFill>
                  <a:srgbClr val="262626"/>
                </a:solidFill>
              </a:rPr>
              <a:t>1.	</a:t>
            </a:r>
            <a:r>
              <a:rPr lang="en-GB" altLang="en-US" sz="2400" dirty="0">
                <a:cs typeface="Arial" charset="0"/>
              </a:rPr>
              <a:t>How can the boy be the surgeon’s son?</a:t>
            </a:r>
            <a:endParaRPr lang="en-GB" altLang="en-US" sz="2400" dirty="0"/>
          </a:p>
        </p:txBody>
      </p:sp>
      <p:sp>
        <p:nvSpPr>
          <p:cNvPr id="6" name="Rectangle 5"/>
          <p:cNvSpPr>
            <a:spLocks noChangeArrowheads="1"/>
          </p:cNvSpPr>
          <p:nvPr/>
        </p:nvSpPr>
        <p:spPr bwMode="auto">
          <a:xfrm>
            <a:off x="584200" y="3001963"/>
            <a:ext cx="8072438"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ltLang="en-US" sz="2400" dirty="0">
                <a:cs typeface="Arial" charset="0"/>
              </a:rPr>
              <a:t>The surgeon could be a woman and it is her son.</a:t>
            </a:r>
            <a:br>
              <a:rPr lang="en-GB" altLang="en-US" sz="2400" dirty="0">
                <a:cs typeface="Arial" charset="0"/>
              </a:rPr>
            </a:br>
            <a:r>
              <a:rPr lang="en-GB" altLang="en-US" sz="2400" dirty="0">
                <a:cs typeface="Arial" charset="0"/>
              </a:rPr>
              <a:t/>
            </a:r>
            <a:br>
              <a:rPr lang="en-GB" altLang="en-US" sz="2400" dirty="0">
                <a:cs typeface="Arial" charset="0"/>
              </a:rPr>
            </a:br>
            <a:r>
              <a:rPr lang="en-GB" altLang="en-US" sz="2400" dirty="0">
                <a:cs typeface="Arial" charset="0"/>
              </a:rPr>
              <a:t>Or the surgeon could be a man and they are a gay couple with a son.</a:t>
            </a:r>
            <a:endParaRPr lang="en-GB" altLang="en-US" sz="2400" dirty="0"/>
          </a:p>
        </p:txBody>
      </p:sp>
      <p:sp>
        <p:nvSpPr>
          <p:cNvPr id="7" name="Rectangle 6"/>
          <p:cNvSpPr>
            <a:spLocks noChangeArrowheads="1"/>
          </p:cNvSpPr>
          <p:nvPr/>
        </p:nvSpPr>
        <p:spPr bwMode="auto">
          <a:xfrm>
            <a:off x="422275" y="4705350"/>
            <a:ext cx="6618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ltLang="en-US" sz="2400" dirty="0">
                <a:cs typeface="Arial" charset="0"/>
              </a:rPr>
              <a:t>2.	Is the van driver a man or woman?</a:t>
            </a:r>
            <a:endParaRPr lang="en-GB" altLang="en-US" sz="2400" dirty="0"/>
          </a:p>
        </p:txBody>
      </p:sp>
      <p:sp>
        <p:nvSpPr>
          <p:cNvPr id="8" name="Rectangle 7"/>
          <p:cNvSpPr>
            <a:spLocks noChangeArrowheads="1"/>
          </p:cNvSpPr>
          <p:nvPr/>
        </p:nvSpPr>
        <p:spPr bwMode="auto">
          <a:xfrm>
            <a:off x="614363" y="5329238"/>
            <a:ext cx="80724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ltLang="en-US" sz="2400" dirty="0">
                <a:cs typeface="Arial" charset="0"/>
              </a:rPr>
              <a:t>Unknown – it could be man or woman. He or she could be whistling at a male or female nurse.</a:t>
            </a:r>
            <a:endParaRPr lang="en-GB" altLang="en-US" sz="2400" dirty="0"/>
          </a:p>
        </p:txBody>
      </p:sp>
    </p:spTree>
    <p:extLst>
      <p:ext uri="{BB962C8B-B14F-4D97-AF65-F5344CB8AC3E}">
        <p14:creationId xmlns:p14="http://schemas.microsoft.com/office/powerpoint/2010/main" val="467550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Protected Characteristics</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614604"/>
            <a:ext cx="8229600" cy="3884406"/>
          </a:xfrm>
        </p:spPr>
        <p:txBody>
          <a:bodyPr>
            <a:normAutofit lnSpcReduction="10000"/>
          </a:bodyPr>
          <a:lstStyle/>
          <a:p>
            <a:r>
              <a:rPr lang="en-GB" altLang="en-US" sz="2400" dirty="0"/>
              <a:t>Age</a:t>
            </a:r>
            <a:endParaRPr lang="en-GB" altLang="en-US" sz="3600" dirty="0"/>
          </a:p>
          <a:p>
            <a:r>
              <a:rPr lang="en-GB" altLang="en-US" sz="2400" dirty="0"/>
              <a:t>Disability</a:t>
            </a:r>
          </a:p>
          <a:p>
            <a:r>
              <a:rPr lang="en-GB" altLang="en-US" sz="2400" dirty="0"/>
              <a:t>Gender reassignment</a:t>
            </a:r>
          </a:p>
          <a:p>
            <a:r>
              <a:rPr lang="en-GB" altLang="en-US" sz="2400" dirty="0"/>
              <a:t>Pregnancy &amp; maternity</a:t>
            </a:r>
          </a:p>
          <a:p>
            <a:r>
              <a:rPr lang="en-GB" altLang="en-US" sz="2400" dirty="0"/>
              <a:t>Sexual orientation</a:t>
            </a:r>
          </a:p>
          <a:p>
            <a:r>
              <a:rPr lang="en-GB" altLang="en-US" sz="2400" dirty="0"/>
              <a:t>Marriage and civil </a:t>
            </a:r>
            <a:r>
              <a:rPr lang="en-GB" altLang="en-US" sz="2400" dirty="0" smtClean="0"/>
              <a:t>partnership</a:t>
            </a:r>
          </a:p>
          <a:p>
            <a:pPr lvl="7"/>
            <a:r>
              <a:rPr lang="en-GB" altLang="en-US" sz="2400" dirty="0"/>
              <a:t>Sex</a:t>
            </a:r>
          </a:p>
          <a:p>
            <a:pPr lvl="7"/>
            <a:r>
              <a:rPr lang="en-GB" altLang="en-US" sz="2400" dirty="0"/>
              <a:t>Race</a:t>
            </a:r>
          </a:p>
          <a:p>
            <a:pPr lvl="7"/>
            <a:r>
              <a:rPr lang="en-GB" altLang="en-US" sz="2400" dirty="0"/>
              <a:t>Religion and/or belief</a:t>
            </a:r>
          </a:p>
          <a:p>
            <a:pPr lvl="5"/>
            <a:endParaRPr lang="en-GB" altLang="en-US" sz="1200" dirty="0"/>
          </a:p>
        </p:txBody>
      </p:sp>
      <p:pic>
        <p:nvPicPr>
          <p:cNvPr id="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438" y="5099049"/>
            <a:ext cx="2716212" cy="118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4121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Protected Characteristics</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614604"/>
            <a:ext cx="8229600" cy="3884406"/>
          </a:xfrm>
        </p:spPr>
        <p:txBody>
          <a:bodyPr>
            <a:normAutofit/>
          </a:bodyPr>
          <a:lstStyle/>
          <a:p>
            <a:pPr marL="0" indent="0">
              <a:buNone/>
            </a:pPr>
            <a:r>
              <a:rPr lang="en-GB" altLang="en-US" sz="2400" b="1" dirty="0"/>
              <a:t>Age</a:t>
            </a:r>
          </a:p>
          <a:p>
            <a:pPr marL="0" indent="0">
              <a:buNone/>
            </a:pPr>
            <a:endParaRPr lang="en-GB" altLang="en-US" sz="2400" dirty="0"/>
          </a:p>
          <a:p>
            <a:pPr marL="0" indent="0">
              <a:buNone/>
            </a:pPr>
            <a:r>
              <a:rPr lang="en-GB" altLang="en-US" sz="2400" dirty="0"/>
              <a:t>Acknowledges that discrimination can take place against </a:t>
            </a:r>
            <a:r>
              <a:rPr lang="en-GB" altLang="en-US" sz="2400" b="1" dirty="0"/>
              <a:t>older</a:t>
            </a:r>
            <a:r>
              <a:rPr lang="en-GB" altLang="en-US" sz="2400" dirty="0"/>
              <a:t> and </a:t>
            </a:r>
            <a:r>
              <a:rPr lang="en-GB" altLang="en-US" sz="2400" b="1" dirty="0"/>
              <a:t>younger</a:t>
            </a:r>
            <a:r>
              <a:rPr lang="en-GB" altLang="en-US" sz="2400" dirty="0"/>
              <a:t> people.</a:t>
            </a:r>
          </a:p>
          <a:p>
            <a:pPr marL="0" indent="0">
              <a:buNone/>
            </a:pPr>
            <a:endParaRPr lang="en-GB" altLang="en-US" sz="2400" dirty="0"/>
          </a:p>
          <a:p>
            <a:pPr marL="0" indent="0">
              <a:buNone/>
            </a:pPr>
            <a:r>
              <a:rPr lang="en-GB" altLang="en-US" sz="2400" dirty="0"/>
              <a:t>Unlawful to discriminate on the grounds of age in employment.</a:t>
            </a:r>
          </a:p>
          <a:p>
            <a:pPr marL="0" indent="0">
              <a:buNone/>
            </a:pPr>
            <a:endParaRPr lang="en-GB" altLang="en-US" sz="2400" dirty="0"/>
          </a:p>
          <a:p>
            <a:pPr marL="0" indent="0">
              <a:buNone/>
            </a:pPr>
            <a:r>
              <a:rPr lang="en-GB" altLang="en-US" sz="2400" dirty="0"/>
              <a:t>Removed a default age for retirement.</a:t>
            </a:r>
          </a:p>
          <a:p>
            <a:pPr lvl="5"/>
            <a:endParaRPr lang="en-GB" altLang="en-US" sz="1200" dirty="0"/>
          </a:p>
        </p:txBody>
      </p:sp>
    </p:spTree>
    <p:extLst>
      <p:ext uri="{BB962C8B-B14F-4D97-AF65-F5344CB8AC3E}">
        <p14:creationId xmlns:p14="http://schemas.microsoft.com/office/powerpoint/2010/main" val="6072129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Protected Characteristics</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614604"/>
            <a:ext cx="8229600" cy="3884406"/>
          </a:xfrm>
        </p:spPr>
        <p:txBody>
          <a:bodyPr>
            <a:normAutofit fontScale="92500" lnSpcReduction="20000"/>
          </a:bodyPr>
          <a:lstStyle/>
          <a:p>
            <a:pPr marL="0" indent="0">
              <a:buNone/>
            </a:pPr>
            <a:r>
              <a:rPr lang="en-GB" altLang="en-US" sz="2400" b="1" dirty="0"/>
              <a:t>Disability</a:t>
            </a:r>
          </a:p>
          <a:p>
            <a:pPr marL="0" indent="0">
              <a:buNone/>
            </a:pPr>
            <a:endParaRPr lang="en-GB" altLang="en-US" sz="1800" dirty="0"/>
          </a:p>
          <a:p>
            <a:pPr marL="0" indent="0">
              <a:buNone/>
            </a:pPr>
            <a:r>
              <a:rPr lang="en-GB" altLang="en-US" sz="2400" dirty="0"/>
              <a:t>A new definition:</a:t>
            </a:r>
          </a:p>
          <a:p>
            <a:pPr marL="0" indent="0">
              <a:buNone/>
            </a:pPr>
            <a:r>
              <a:rPr lang="en-GB" altLang="en-US" sz="2400" dirty="0"/>
              <a:t>	</a:t>
            </a:r>
            <a:r>
              <a:rPr lang="en-GB" altLang="en-US" sz="2400" b="1" dirty="0"/>
              <a:t>“A physical or mental impairment which has a substantial and long-term adverse effect on their ability to carry out normal day-to-day activities.”</a:t>
            </a:r>
          </a:p>
          <a:p>
            <a:pPr marL="0" indent="0">
              <a:buNone/>
            </a:pPr>
            <a:endParaRPr lang="en-GB" altLang="en-US" sz="2400" b="1" dirty="0"/>
          </a:p>
          <a:p>
            <a:pPr marL="0" indent="0">
              <a:buNone/>
            </a:pPr>
            <a:r>
              <a:rPr lang="en-GB" altLang="en-US" sz="2400" dirty="0"/>
              <a:t>Where a disabled person is at a disadvantage compared to people who are not disabled, there is a legal duty to make </a:t>
            </a:r>
            <a:r>
              <a:rPr lang="en-GB" altLang="en-US" sz="2400" i="1" dirty="0"/>
              <a:t>reasonable adjustments </a:t>
            </a:r>
            <a:r>
              <a:rPr lang="en-GB" altLang="en-US" sz="2400" dirty="0"/>
              <a:t>to remove the disadvantage.</a:t>
            </a:r>
          </a:p>
          <a:p>
            <a:pPr marL="0" indent="0">
              <a:buNone/>
            </a:pPr>
            <a:r>
              <a:rPr lang="en-GB" altLang="en-US" sz="2400" dirty="0"/>
              <a:t>Employers can no longer ask candidates about their health, absences, or disability before offering employment.</a:t>
            </a:r>
          </a:p>
          <a:p>
            <a:pPr lvl="5"/>
            <a:endParaRPr lang="en-GB" altLang="en-US" sz="1200" dirty="0"/>
          </a:p>
        </p:txBody>
      </p:sp>
    </p:spTree>
    <p:extLst>
      <p:ext uri="{BB962C8B-B14F-4D97-AF65-F5344CB8AC3E}">
        <p14:creationId xmlns:p14="http://schemas.microsoft.com/office/powerpoint/2010/main" val="3855693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Protected Characteristics</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614604"/>
            <a:ext cx="8229600" cy="3884406"/>
          </a:xfrm>
        </p:spPr>
        <p:txBody>
          <a:bodyPr>
            <a:normAutofit fontScale="92500" lnSpcReduction="20000"/>
          </a:bodyPr>
          <a:lstStyle/>
          <a:p>
            <a:pPr marL="0" indent="0">
              <a:buNone/>
            </a:pPr>
            <a:r>
              <a:rPr lang="en-GB" altLang="en-US" sz="2400" b="1" dirty="0"/>
              <a:t>Gender Reassignment</a:t>
            </a:r>
          </a:p>
          <a:p>
            <a:pPr marL="0" indent="0">
              <a:buNone/>
            </a:pPr>
            <a:endParaRPr lang="en-GB" altLang="en-US" sz="1800" dirty="0"/>
          </a:p>
          <a:p>
            <a:pPr marL="0" indent="0">
              <a:buNone/>
            </a:pPr>
            <a:r>
              <a:rPr lang="en-GB" altLang="en-US" sz="2400" dirty="0"/>
              <a:t>Transitioning from one gender to another. The definition of covers people who have proposed, started or completed a process to change their sex.</a:t>
            </a:r>
          </a:p>
          <a:p>
            <a:pPr marL="0" indent="0">
              <a:buNone/>
            </a:pPr>
            <a:endParaRPr lang="en-GB" altLang="en-US" sz="1800" dirty="0"/>
          </a:p>
          <a:p>
            <a:pPr marL="0" indent="0">
              <a:buNone/>
            </a:pPr>
            <a:r>
              <a:rPr lang="en-GB" altLang="en-US" sz="2400" dirty="0"/>
              <a:t>Protects a transsexual individual, whether or not they are undergoing medical treatment to change their gender.</a:t>
            </a:r>
          </a:p>
          <a:p>
            <a:pPr marL="0" indent="0">
              <a:buNone/>
            </a:pPr>
            <a:r>
              <a:rPr lang="en-GB" altLang="en-US" sz="2400" dirty="0"/>
              <a:t>The term </a:t>
            </a:r>
            <a:r>
              <a:rPr lang="en-GB" altLang="en-US" sz="2400" b="1" dirty="0"/>
              <a:t>transgender</a:t>
            </a:r>
            <a:r>
              <a:rPr lang="en-GB" altLang="en-US" sz="2400" dirty="0"/>
              <a:t> describes a person who identifies their gender to be different from their physical birth.</a:t>
            </a:r>
          </a:p>
          <a:p>
            <a:pPr marL="0" indent="0">
              <a:buNone/>
            </a:pPr>
            <a:r>
              <a:rPr lang="en-GB" altLang="en-US" sz="2400" dirty="0"/>
              <a:t>The term </a:t>
            </a:r>
            <a:r>
              <a:rPr lang="en-GB" altLang="en-US" sz="2400" b="1" dirty="0"/>
              <a:t>transsexual </a:t>
            </a:r>
            <a:r>
              <a:rPr lang="en-GB" altLang="en-US" sz="2400" dirty="0"/>
              <a:t>usually describes someone who intends to undergo, is undergoing or has undergone gender reassignment. </a:t>
            </a:r>
          </a:p>
          <a:p>
            <a:pPr lvl="5"/>
            <a:endParaRPr lang="en-GB" altLang="en-US" sz="1200" dirty="0"/>
          </a:p>
        </p:txBody>
      </p:sp>
    </p:spTree>
    <p:extLst>
      <p:ext uri="{BB962C8B-B14F-4D97-AF65-F5344CB8AC3E}">
        <p14:creationId xmlns:p14="http://schemas.microsoft.com/office/powerpoint/2010/main" val="3192968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itolo 1"/>
          <p:cNvSpPr>
            <a:spLocks noGrp="1"/>
          </p:cNvSpPr>
          <p:nvPr>
            <p:ph type="title"/>
          </p:nvPr>
        </p:nvSpPr>
        <p:spPr>
          <a:xfrm>
            <a:off x="457200" y="1581150"/>
            <a:ext cx="8229600" cy="417195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latin typeface="Calibri" pitchFamily="34" charset="0"/>
                <a:cs typeface="Calibri" pitchFamily="34" charset="0"/>
              </a:rPr>
              <a:t>Equality &amp; Diversity</a:t>
            </a:r>
            <a:br>
              <a:rPr lang="en-GB" altLang="en-US" sz="3600" dirty="0">
                <a:latin typeface="Calibri" pitchFamily="34" charset="0"/>
                <a:cs typeface="Calibri" pitchFamily="34" charset="0"/>
              </a:rPr>
            </a:br>
            <a:r>
              <a:rPr lang="en-GB" altLang="en-US" sz="3600" dirty="0">
                <a:latin typeface="Calibri" pitchFamily="34" charset="0"/>
                <a:cs typeface="Calibri" pitchFamily="34" charset="0"/>
              </a:rPr>
              <a:t/>
            </a:r>
            <a:br>
              <a:rPr lang="en-GB" altLang="en-US" sz="3600" dirty="0">
                <a:latin typeface="Calibri" pitchFamily="34" charset="0"/>
                <a:cs typeface="Calibri" pitchFamily="34" charset="0"/>
              </a:rPr>
            </a:br>
            <a:r>
              <a:rPr lang="en-GB" altLang="en-US" sz="3600" dirty="0">
                <a:latin typeface="Calibri" pitchFamily="34" charset="0"/>
                <a:cs typeface="Calibri" pitchFamily="34" charset="0"/>
              </a:rPr>
              <a:t>Training</a:t>
            </a:r>
            <a:br>
              <a:rPr lang="en-GB" altLang="en-US" sz="3600" dirty="0">
                <a:latin typeface="Calibri" pitchFamily="34" charset="0"/>
                <a:cs typeface="Calibri" pitchFamily="34" charset="0"/>
              </a:rPr>
            </a:br>
            <a:r>
              <a:rPr lang="en-GB" altLang="en-US" sz="3600" dirty="0">
                <a:latin typeface="Calibri" pitchFamily="34" charset="0"/>
                <a:cs typeface="Calibri" pitchFamily="34" charset="0"/>
              </a:rPr>
              <a:t/>
            </a:r>
            <a:br>
              <a:rPr lang="en-GB" altLang="en-US" sz="3600" dirty="0">
                <a:latin typeface="Calibri" pitchFamily="34" charset="0"/>
                <a:cs typeface="Calibri" pitchFamily="34" charset="0"/>
              </a:rPr>
            </a:br>
            <a:r>
              <a:rPr lang="en-GB" altLang="en-US" sz="3600">
                <a:latin typeface="Calibri" pitchFamily="34" charset="0"/>
                <a:cs typeface="Calibri" pitchFamily="34" charset="0"/>
              </a:rPr>
              <a:t>Session </a:t>
            </a:r>
            <a:r>
              <a:rPr lang="en-GB" altLang="en-US" sz="3600" smtClean="0">
                <a:latin typeface="Calibri" pitchFamily="34" charset="0"/>
                <a:cs typeface="Calibri" pitchFamily="34" charset="0"/>
              </a:rPr>
              <a:t>Two</a:t>
            </a:r>
            <a:endParaRPr lang="it-IT" sz="3600" dirty="0">
              <a:ln/>
              <a:solidFill>
                <a:srgbClr val="1E245F"/>
              </a:solidFill>
              <a:latin typeface="Fredoka One"/>
            </a:endParaRPr>
          </a:p>
        </p:txBody>
      </p:sp>
    </p:spTree>
    <p:extLst>
      <p:ext uri="{BB962C8B-B14F-4D97-AF65-F5344CB8AC3E}">
        <p14:creationId xmlns:p14="http://schemas.microsoft.com/office/powerpoint/2010/main" val="3734738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Protected Characteristics</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614604"/>
            <a:ext cx="8229600" cy="3884406"/>
          </a:xfrm>
        </p:spPr>
        <p:txBody>
          <a:bodyPr>
            <a:normAutofit fontScale="92500" lnSpcReduction="10000"/>
          </a:bodyPr>
          <a:lstStyle/>
          <a:p>
            <a:pPr marL="0" indent="0">
              <a:buNone/>
            </a:pPr>
            <a:r>
              <a:rPr lang="en-GB" altLang="en-US" sz="2400" b="1" dirty="0"/>
              <a:t>Pregnancy and Maternity</a:t>
            </a:r>
          </a:p>
          <a:p>
            <a:pPr marL="0" indent="0">
              <a:buNone/>
            </a:pPr>
            <a:endParaRPr lang="en-GB" altLang="en-US" sz="1100" dirty="0"/>
          </a:p>
          <a:p>
            <a:pPr marL="0" indent="0">
              <a:buNone/>
            </a:pPr>
            <a:r>
              <a:rPr lang="en-GB" altLang="en-US" sz="2400" i="1" dirty="0"/>
              <a:t>Pregnancy</a:t>
            </a:r>
            <a:r>
              <a:rPr lang="en-GB" altLang="en-US" sz="2400" dirty="0"/>
              <a:t> - the condition of being pregnant or expecting a baby.</a:t>
            </a:r>
          </a:p>
          <a:p>
            <a:pPr marL="0" indent="0">
              <a:buNone/>
            </a:pPr>
            <a:r>
              <a:rPr lang="en-GB" altLang="en-US" sz="2400" i="1" dirty="0"/>
              <a:t>Maternity</a:t>
            </a:r>
            <a:r>
              <a:rPr lang="en-GB" altLang="en-US" sz="2400" dirty="0"/>
              <a:t> - the period after birth, often linked to leave from employment.</a:t>
            </a:r>
          </a:p>
          <a:p>
            <a:pPr marL="0" indent="0">
              <a:buNone/>
            </a:pPr>
            <a:r>
              <a:rPr lang="en-GB" altLang="en-US" sz="2400" dirty="0"/>
              <a:t>It is unlawful for a woman to be granted less favourable employment upon her return to work following statutory maternity leave.</a:t>
            </a:r>
          </a:p>
          <a:p>
            <a:pPr marL="0" indent="0">
              <a:buNone/>
            </a:pPr>
            <a:r>
              <a:rPr lang="en-GB" altLang="en-US" sz="2400" dirty="0"/>
              <a:t>An employee’s period of absence due to pregnancy-related illness must not be taken into account in any sickness issue enquiry.</a:t>
            </a:r>
          </a:p>
          <a:p>
            <a:pPr marL="0" indent="0">
              <a:buNone/>
            </a:pPr>
            <a:r>
              <a:rPr lang="en-GB" altLang="en-US" sz="2400" dirty="0"/>
              <a:t>Maternity discrimination includes treating a woman unfavourably because she is breastfeeding</a:t>
            </a:r>
          </a:p>
          <a:p>
            <a:pPr lvl="5"/>
            <a:endParaRPr lang="en-GB" altLang="en-US" sz="1200" dirty="0"/>
          </a:p>
        </p:txBody>
      </p:sp>
    </p:spTree>
    <p:extLst>
      <p:ext uri="{BB962C8B-B14F-4D97-AF65-F5344CB8AC3E}">
        <p14:creationId xmlns:p14="http://schemas.microsoft.com/office/powerpoint/2010/main" val="40492310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Protected Characteristics</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614604"/>
            <a:ext cx="8229600" cy="3884406"/>
          </a:xfrm>
        </p:spPr>
        <p:txBody>
          <a:bodyPr>
            <a:normAutofit fontScale="92500" lnSpcReduction="10000"/>
          </a:bodyPr>
          <a:lstStyle/>
          <a:p>
            <a:pPr marL="0" indent="0">
              <a:buNone/>
            </a:pPr>
            <a:r>
              <a:rPr lang="en-GB" altLang="en-US" sz="2400" b="1" dirty="0"/>
              <a:t>Sexual Orientation</a:t>
            </a:r>
          </a:p>
          <a:p>
            <a:pPr marL="0" indent="0">
              <a:buNone/>
            </a:pPr>
            <a:endParaRPr lang="en-GB" altLang="en-US" sz="1100" dirty="0"/>
          </a:p>
          <a:p>
            <a:pPr marL="0" indent="0">
              <a:buNone/>
            </a:pPr>
            <a:r>
              <a:rPr lang="en-GB" altLang="en-US" sz="2400" dirty="0"/>
              <a:t>Protects bisexual, gay, heterosexual and lesbian people from harassment and discrimination</a:t>
            </a:r>
          </a:p>
          <a:p>
            <a:pPr marL="0" indent="0">
              <a:buNone/>
            </a:pPr>
            <a:endParaRPr lang="en-GB" altLang="en-US" sz="2400" dirty="0"/>
          </a:p>
          <a:p>
            <a:pPr marL="0" indent="0">
              <a:buNone/>
            </a:pPr>
            <a:r>
              <a:rPr lang="en-GB" altLang="en-US" sz="2400" i="1" dirty="0"/>
              <a:t>Sexual orientation </a:t>
            </a:r>
            <a:r>
              <a:rPr lang="en-GB" altLang="en-US" sz="2400" dirty="0"/>
              <a:t>defines who we are physically and emotionally attracted to. A person may have a sexual attraction towards their own sex, the opposite sex, or both sexes.</a:t>
            </a:r>
          </a:p>
          <a:p>
            <a:pPr marL="0" indent="0">
              <a:buNone/>
            </a:pPr>
            <a:endParaRPr lang="en-GB" altLang="en-US" sz="2400" dirty="0"/>
          </a:p>
          <a:p>
            <a:pPr marL="0" indent="0">
              <a:buNone/>
            </a:pPr>
            <a:r>
              <a:rPr lang="en-GB" altLang="en-US" sz="2400" dirty="0"/>
              <a:t>Sexuality is a more complex concept and includes how we experience intimacy, our thoughts and fantasies</a:t>
            </a:r>
          </a:p>
          <a:p>
            <a:pPr lvl="5"/>
            <a:endParaRPr lang="en-GB" altLang="en-US" sz="1200" dirty="0"/>
          </a:p>
        </p:txBody>
      </p:sp>
    </p:spTree>
    <p:extLst>
      <p:ext uri="{BB962C8B-B14F-4D97-AF65-F5344CB8AC3E}">
        <p14:creationId xmlns:p14="http://schemas.microsoft.com/office/powerpoint/2010/main" val="16655940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Protected Characteristics</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614604"/>
            <a:ext cx="8229600" cy="3884406"/>
          </a:xfrm>
        </p:spPr>
        <p:txBody>
          <a:bodyPr>
            <a:normAutofit lnSpcReduction="10000"/>
          </a:bodyPr>
          <a:lstStyle/>
          <a:p>
            <a:pPr marL="0" indent="0">
              <a:buNone/>
            </a:pPr>
            <a:r>
              <a:rPr lang="en-GB" altLang="en-US" sz="2400" b="1" dirty="0"/>
              <a:t>Marriage and Civil Partnerships</a:t>
            </a:r>
          </a:p>
          <a:p>
            <a:pPr marL="0" indent="0">
              <a:buNone/>
            </a:pPr>
            <a:endParaRPr lang="en-GB" altLang="en-US" sz="1100" dirty="0"/>
          </a:p>
          <a:p>
            <a:pPr marL="0" indent="0">
              <a:buNone/>
            </a:pPr>
            <a:r>
              <a:rPr lang="en-GB" altLang="en-US" sz="2400" dirty="0"/>
              <a:t>Marriage is defined as the legally or formally recognised union of two people.</a:t>
            </a:r>
          </a:p>
          <a:p>
            <a:pPr marL="0" indent="0">
              <a:buNone/>
            </a:pPr>
            <a:endParaRPr lang="en-GB" altLang="en-US" sz="2400" dirty="0"/>
          </a:p>
          <a:p>
            <a:pPr marL="0" indent="0">
              <a:buNone/>
            </a:pPr>
            <a:r>
              <a:rPr lang="en-GB" altLang="en-US" sz="2400" dirty="0"/>
              <a:t>Same sex couples </a:t>
            </a:r>
            <a:r>
              <a:rPr lang="en-GB" altLang="en-US" sz="2400" dirty="0" smtClean="0"/>
              <a:t>in the UK can have </a:t>
            </a:r>
            <a:r>
              <a:rPr lang="en-GB" altLang="en-US" sz="2400" dirty="0"/>
              <a:t>their relationships legally recognised as 'civil </a:t>
            </a:r>
            <a:r>
              <a:rPr lang="en-GB" altLang="en-US" sz="2400" dirty="0" smtClean="0"/>
              <a:t>partnerships‘ or as marriage.</a:t>
            </a:r>
            <a:endParaRPr lang="en-GB" altLang="en-US" sz="2400" dirty="0"/>
          </a:p>
          <a:p>
            <a:pPr marL="0" indent="0">
              <a:buNone/>
            </a:pPr>
            <a:endParaRPr lang="en-GB" altLang="en-US" sz="2400" dirty="0"/>
          </a:p>
          <a:p>
            <a:pPr marL="0" indent="0">
              <a:buNone/>
            </a:pPr>
            <a:r>
              <a:rPr lang="en-GB" altLang="en-US" sz="2400" dirty="0"/>
              <a:t>Under the Equality Act 2010, civil partners must be treated no less favourably than married couples.</a:t>
            </a:r>
          </a:p>
          <a:p>
            <a:pPr lvl="5"/>
            <a:endParaRPr lang="en-GB" altLang="en-US" sz="1200" dirty="0"/>
          </a:p>
        </p:txBody>
      </p:sp>
    </p:spTree>
    <p:extLst>
      <p:ext uri="{BB962C8B-B14F-4D97-AF65-F5344CB8AC3E}">
        <p14:creationId xmlns:p14="http://schemas.microsoft.com/office/powerpoint/2010/main" val="3580189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Protected Characteristics</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614604"/>
            <a:ext cx="8229600" cy="3884406"/>
          </a:xfrm>
        </p:spPr>
        <p:txBody>
          <a:bodyPr>
            <a:normAutofit fontScale="85000" lnSpcReduction="20000"/>
          </a:bodyPr>
          <a:lstStyle/>
          <a:p>
            <a:pPr marL="0" indent="0">
              <a:lnSpc>
                <a:spcPct val="110000"/>
              </a:lnSpc>
              <a:buNone/>
            </a:pPr>
            <a:r>
              <a:rPr lang="en-GB" altLang="en-US" sz="2600" b="1" dirty="0"/>
              <a:t>Sex</a:t>
            </a:r>
          </a:p>
          <a:p>
            <a:pPr marL="0" indent="0">
              <a:lnSpc>
                <a:spcPct val="110000"/>
              </a:lnSpc>
              <a:buNone/>
            </a:pPr>
            <a:endParaRPr lang="en-GB" altLang="en-US" sz="2600" dirty="0"/>
          </a:p>
          <a:p>
            <a:pPr marL="0" indent="0">
              <a:lnSpc>
                <a:spcPct val="110000"/>
              </a:lnSpc>
              <a:buNone/>
            </a:pPr>
            <a:r>
              <a:rPr lang="en-GB" altLang="en-US" sz="2600" dirty="0"/>
              <a:t>Protects from discrimination because of the gender of an individual</a:t>
            </a:r>
            <a:r>
              <a:rPr lang="en-GB" altLang="en-US" sz="2600" dirty="0" smtClean="0"/>
              <a:t>.</a:t>
            </a:r>
          </a:p>
          <a:p>
            <a:pPr marL="0" indent="0">
              <a:lnSpc>
                <a:spcPct val="110000"/>
              </a:lnSpc>
              <a:buNone/>
            </a:pPr>
            <a:endParaRPr lang="en-GB" altLang="en-US" sz="2600" dirty="0" smtClean="0"/>
          </a:p>
          <a:p>
            <a:pPr marL="0" indent="0">
              <a:lnSpc>
                <a:spcPct val="110000"/>
              </a:lnSpc>
              <a:buNone/>
            </a:pPr>
            <a:r>
              <a:rPr lang="en-GB" altLang="en-US" sz="2600" b="1" dirty="0"/>
              <a:t>Race</a:t>
            </a:r>
          </a:p>
          <a:p>
            <a:pPr marL="0" indent="0">
              <a:lnSpc>
                <a:spcPct val="110000"/>
              </a:lnSpc>
              <a:buNone/>
            </a:pPr>
            <a:endParaRPr lang="en-GB" altLang="en-US" sz="2600" dirty="0"/>
          </a:p>
          <a:p>
            <a:pPr marL="0" indent="0">
              <a:lnSpc>
                <a:spcPct val="110000"/>
              </a:lnSpc>
              <a:buNone/>
            </a:pPr>
            <a:r>
              <a:rPr lang="en-GB" altLang="en-US" sz="2600" dirty="0"/>
              <a:t>A group of people defined by their race, colour, nationality and citizenship, ethnic or national origins.</a:t>
            </a:r>
          </a:p>
          <a:p>
            <a:pPr marL="0" indent="0">
              <a:lnSpc>
                <a:spcPct val="110000"/>
              </a:lnSpc>
              <a:buNone/>
            </a:pPr>
            <a:endParaRPr lang="en-GB" altLang="en-US" sz="2600" dirty="0"/>
          </a:p>
          <a:p>
            <a:pPr marL="0" indent="0">
              <a:lnSpc>
                <a:spcPct val="110000"/>
              </a:lnSpc>
              <a:buNone/>
            </a:pPr>
            <a:r>
              <a:rPr lang="en-GB" altLang="en-US" sz="2600" dirty="0"/>
              <a:t>These characteristics cannot be used to unfairly treat anyone.</a:t>
            </a:r>
          </a:p>
          <a:p>
            <a:pPr marL="0" indent="0">
              <a:buNone/>
            </a:pPr>
            <a:endParaRPr lang="en-GB" altLang="en-US" sz="2400" dirty="0"/>
          </a:p>
          <a:p>
            <a:pPr lvl="5"/>
            <a:endParaRPr lang="en-GB" altLang="en-US" sz="1200" dirty="0"/>
          </a:p>
        </p:txBody>
      </p:sp>
    </p:spTree>
    <p:extLst>
      <p:ext uri="{BB962C8B-B14F-4D97-AF65-F5344CB8AC3E}">
        <p14:creationId xmlns:p14="http://schemas.microsoft.com/office/powerpoint/2010/main" val="3885298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Protected Characteristics</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476500"/>
            <a:ext cx="8229600" cy="4022510"/>
          </a:xfrm>
        </p:spPr>
        <p:txBody>
          <a:bodyPr>
            <a:normAutofit fontScale="70000" lnSpcReduction="20000"/>
          </a:bodyPr>
          <a:lstStyle/>
          <a:p>
            <a:pPr marL="0" indent="0">
              <a:buNone/>
            </a:pPr>
            <a:r>
              <a:rPr lang="en-GB" altLang="en-US" sz="3100" b="1" dirty="0"/>
              <a:t>Religion and Belief</a:t>
            </a:r>
          </a:p>
          <a:p>
            <a:pPr marL="0" indent="0">
              <a:buNone/>
            </a:pPr>
            <a:endParaRPr lang="en-GB" altLang="en-US" sz="3100" dirty="0"/>
          </a:p>
          <a:p>
            <a:pPr marL="0" indent="0">
              <a:buNone/>
            </a:pPr>
            <a:r>
              <a:rPr lang="en-GB" altLang="en-US" sz="3100" dirty="0"/>
              <a:t>Religion – must have a clear structure and belief system.</a:t>
            </a:r>
          </a:p>
          <a:p>
            <a:pPr marL="0" indent="0">
              <a:buNone/>
            </a:pPr>
            <a:endParaRPr lang="en-GB" altLang="en-US" sz="3100" dirty="0"/>
          </a:p>
          <a:p>
            <a:pPr marL="0" indent="0">
              <a:buNone/>
            </a:pPr>
            <a:r>
              <a:rPr lang="en-GB" altLang="en-US" sz="3100" dirty="0"/>
              <a:t>Belief – any religious or philosophical belief that someone might hold which is worthy of respect in a democratic society and does not conflict with the fundamental rights of others.</a:t>
            </a:r>
          </a:p>
          <a:p>
            <a:pPr marL="0" indent="0">
              <a:buNone/>
            </a:pPr>
            <a:endParaRPr lang="en-GB" altLang="en-US" sz="3100" dirty="0"/>
          </a:p>
          <a:p>
            <a:pPr marL="0" indent="0">
              <a:buNone/>
            </a:pPr>
            <a:r>
              <a:rPr lang="en-GB" altLang="en-US" sz="3100" dirty="0"/>
              <a:t>Individuals are also protected if they do not have a particular religion or belief.</a:t>
            </a:r>
          </a:p>
          <a:p>
            <a:pPr marL="0" indent="0">
              <a:buNone/>
            </a:pPr>
            <a:endParaRPr lang="en-GB" altLang="en-US" sz="3100" dirty="0"/>
          </a:p>
          <a:p>
            <a:pPr marL="0" indent="0">
              <a:buNone/>
            </a:pPr>
            <a:r>
              <a:rPr lang="en-GB" altLang="en-US" sz="3100" dirty="0"/>
              <a:t>Discrimination can occur within the same religion or belief</a:t>
            </a:r>
          </a:p>
          <a:p>
            <a:pPr marL="0" indent="0">
              <a:buNone/>
            </a:pPr>
            <a:endParaRPr lang="en-GB" altLang="en-US" sz="2400" dirty="0"/>
          </a:p>
          <a:p>
            <a:pPr lvl="5"/>
            <a:endParaRPr lang="en-GB" altLang="en-US" sz="1200" dirty="0"/>
          </a:p>
        </p:txBody>
      </p:sp>
    </p:spTree>
    <p:extLst>
      <p:ext uri="{BB962C8B-B14F-4D97-AF65-F5344CB8AC3E}">
        <p14:creationId xmlns:p14="http://schemas.microsoft.com/office/powerpoint/2010/main" val="37672286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Discrimination</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476500"/>
            <a:ext cx="8229600" cy="4022510"/>
          </a:xfrm>
        </p:spPr>
        <p:txBody>
          <a:bodyPr>
            <a:normAutofit/>
          </a:bodyPr>
          <a:lstStyle/>
          <a:p>
            <a:pPr>
              <a:buFontTx/>
              <a:buNone/>
            </a:pPr>
            <a:r>
              <a:rPr lang="en-GB" altLang="en-US" sz="2400" dirty="0"/>
              <a:t>There are different types of discrimination:</a:t>
            </a:r>
          </a:p>
          <a:p>
            <a:pPr>
              <a:buFontTx/>
              <a:buNone/>
            </a:pPr>
            <a:endParaRPr lang="en-GB" altLang="en-US" sz="2400" dirty="0"/>
          </a:p>
          <a:p>
            <a:r>
              <a:rPr lang="en-GB" altLang="en-US" sz="2400" dirty="0"/>
              <a:t>Direct Discrimination</a:t>
            </a:r>
          </a:p>
          <a:p>
            <a:r>
              <a:rPr lang="en-GB" altLang="en-US" sz="2400" dirty="0"/>
              <a:t>Indirect Discrimination</a:t>
            </a:r>
          </a:p>
          <a:p>
            <a:r>
              <a:rPr lang="en-GB" altLang="en-US" sz="2400" dirty="0"/>
              <a:t>Harassment </a:t>
            </a:r>
          </a:p>
          <a:p>
            <a:r>
              <a:rPr lang="en-GB" altLang="en-US" sz="2400" dirty="0"/>
              <a:t>Victimisation</a:t>
            </a:r>
          </a:p>
          <a:p>
            <a:r>
              <a:rPr lang="en-GB" altLang="en-US" sz="2400" dirty="0"/>
              <a:t>Failure to make Reasonable Adjustment</a:t>
            </a:r>
          </a:p>
          <a:p>
            <a:pPr marL="0" indent="0">
              <a:buNone/>
            </a:pPr>
            <a:endParaRPr lang="en-GB" altLang="en-US" sz="2400" dirty="0"/>
          </a:p>
          <a:p>
            <a:pPr lvl="5"/>
            <a:endParaRPr lang="en-GB" altLang="en-US" sz="1200" dirty="0"/>
          </a:p>
        </p:txBody>
      </p:sp>
    </p:spTree>
    <p:extLst>
      <p:ext uri="{BB962C8B-B14F-4D97-AF65-F5344CB8AC3E}">
        <p14:creationId xmlns:p14="http://schemas.microsoft.com/office/powerpoint/2010/main" val="37225223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Direct </a:t>
            </a:r>
            <a:r>
              <a:rPr lang="en-GB" altLang="en-US" sz="3600" dirty="0" smtClean="0"/>
              <a:t>Discrimination</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476500"/>
            <a:ext cx="8229600" cy="4022510"/>
          </a:xfrm>
        </p:spPr>
        <p:txBody>
          <a:bodyPr>
            <a:normAutofit/>
          </a:bodyPr>
          <a:lstStyle/>
          <a:p>
            <a:pPr marL="0" indent="0">
              <a:lnSpc>
                <a:spcPct val="200000"/>
              </a:lnSpc>
              <a:buFontTx/>
              <a:buNone/>
            </a:pPr>
            <a:r>
              <a:rPr lang="en-GB" altLang="en-US" sz="2400" dirty="0"/>
              <a:t>Treating someone less favourably than another person because of a protected characteristic or associating with someone with a protected characteristic.</a:t>
            </a:r>
          </a:p>
          <a:p>
            <a:pPr marL="0" indent="0">
              <a:buNone/>
            </a:pPr>
            <a:endParaRPr lang="en-GB" altLang="en-US" sz="2400" dirty="0"/>
          </a:p>
          <a:p>
            <a:pPr lvl="5"/>
            <a:endParaRPr lang="en-GB" altLang="en-US" sz="1200" dirty="0"/>
          </a:p>
        </p:txBody>
      </p:sp>
    </p:spTree>
    <p:extLst>
      <p:ext uri="{BB962C8B-B14F-4D97-AF65-F5344CB8AC3E}">
        <p14:creationId xmlns:p14="http://schemas.microsoft.com/office/powerpoint/2010/main" val="1101207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smtClean="0"/>
              <a:t>Indirect Discrimination</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476500"/>
            <a:ext cx="8229600" cy="4022510"/>
          </a:xfrm>
        </p:spPr>
        <p:txBody>
          <a:bodyPr>
            <a:normAutofit/>
          </a:bodyPr>
          <a:lstStyle/>
          <a:p>
            <a:pPr marL="0" indent="0">
              <a:lnSpc>
                <a:spcPct val="200000"/>
              </a:lnSpc>
              <a:buFontTx/>
              <a:buNone/>
            </a:pPr>
            <a:r>
              <a:rPr lang="en-GB" altLang="en-US" sz="2400" dirty="0"/>
              <a:t>A condition, policy, or practice applying to everyone that inadvertently or unnecessarily disadvantages those of a particular characteristic.</a:t>
            </a:r>
          </a:p>
          <a:p>
            <a:pPr marL="0" indent="0">
              <a:buNone/>
            </a:pPr>
            <a:endParaRPr lang="en-GB" altLang="en-US" sz="2400" dirty="0"/>
          </a:p>
          <a:p>
            <a:pPr lvl="5"/>
            <a:endParaRPr lang="en-GB" altLang="en-US" sz="1200" dirty="0"/>
          </a:p>
        </p:txBody>
      </p:sp>
    </p:spTree>
    <p:extLst>
      <p:ext uri="{BB962C8B-B14F-4D97-AF65-F5344CB8AC3E}">
        <p14:creationId xmlns:p14="http://schemas.microsoft.com/office/powerpoint/2010/main" val="26831642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Harassment</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476500"/>
            <a:ext cx="8229600" cy="4022510"/>
          </a:xfrm>
        </p:spPr>
        <p:txBody>
          <a:bodyPr>
            <a:normAutofit/>
          </a:bodyPr>
          <a:lstStyle/>
          <a:p>
            <a:pPr marL="0" indent="0">
              <a:lnSpc>
                <a:spcPct val="150000"/>
              </a:lnSpc>
              <a:buFontTx/>
              <a:buNone/>
              <a:defRPr/>
            </a:pPr>
            <a:r>
              <a:rPr lang="en-GB" sz="2400" dirty="0"/>
              <a:t>Unwanted conduct, related to a relevant protected characteristic, which violates a  victim’s dignity or creates an intimidating, degrading, hostile or offensive environment.</a:t>
            </a:r>
          </a:p>
          <a:p>
            <a:pPr>
              <a:lnSpc>
                <a:spcPct val="150000"/>
              </a:lnSpc>
              <a:defRPr/>
            </a:pPr>
            <a:endParaRPr lang="en-GB" sz="2400" dirty="0"/>
          </a:p>
          <a:p>
            <a:pPr marL="0" indent="0">
              <a:lnSpc>
                <a:spcPct val="150000"/>
              </a:lnSpc>
              <a:buFontTx/>
              <a:buNone/>
              <a:defRPr/>
            </a:pPr>
            <a:r>
              <a:rPr lang="en-GB" sz="2400" dirty="0"/>
              <a:t>It is the perception of the victim, and not the harasser, that is important.</a:t>
            </a:r>
          </a:p>
          <a:p>
            <a:pPr marL="0" indent="0">
              <a:buNone/>
            </a:pPr>
            <a:endParaRPr lang="en-GB" altLang="en-US" sz="2400" dirty="0"/>
          </a:p>
          <a:p>
            <a:pPr lvl="5"/>
            <a:endParaRPr lang="en-GB" altLang="en-US" sz="1200" dirty="0"/>
          </a:p>
        </p:txBody>
      </p:sp>
    </p:spTree>
    <p:extLst>
      <p:ext uri="{BB962C8B-B14F-4D97-AF65-F5344CB8AC3E}">
        <p14:creationId xmlns:p14="http://schemas.microsoft.com/office/powerpoint/2010/main" val="6038079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Victimisation</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476500"/>
            <a:ext cx="8229600" cy="4022510"/>
          </a:xfrm>
        </p:spPr>
        <p:txBody>
          <a:bodyPr>
            <a:normAutofit/>
          </a:bodyPr>
          <a:lstStyle/>
          <a:p>
            <a:pPr marL="0" indent="0">
              <a:lnSpc>
                <a:spcPct val="200000"/>
              </a:lnSpc>
              <a:buFontTx/>
              <a:buNone/>
            </a:pPr>
            <a:r>
              <a:rPr lang="en-GB" altLang="en-US" sz="2400" dirty="0"/>
              <a:t>Treating an individual less favourably because they made, tried to make, or supported others to make, a complaint of discrimination under the Equalities Act.</a:t>
            </a:r>
          </a:p>
        </p:txBody>
      </p:sp>
    </p:spTree>
    <p:extLst>
      <p:ext uri="{BB962C8B-B14F-4D97-AF65-F5344CB8AC3E}">
        <p14:creationId xmlns:p14="http://schemas.microsoft.com/office/powerpoint/2010/main" val="3159363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Equality &amp; Diversity</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614604"/>
            <a:ext cx="8229600" cy="3884406"/>
          </a:xfrm>
        </p:spPr>
        <p:txBody>
          <a:bodyPr>
            <a:normAutofit/>
          </a:bodyPr>
          <a:lstStyle/>
          <a:p>
            <a:pPr marL="0" indent="0">
              <a:lnSpc>
                <a:spcPct val="90000"/>
              </a:lnSpc>
              <a:buFontTx/>
              <a:buNone/>
              <a:defRPr/>
            </a:pPr>
            <a:r>
              <a:rPr lang="en-GB" altLang="en-US" sz="2400" b="1" dirty="0">
                <a:latin typeface="Calibri" panose="020F0502020204030204" pitchFamily="34" charset="0"/>
                <a:cs typeface="Calibri" panose="020F0502020204030204" pitchFamily="34" charset="0"/>
              </a:rPr>
              <a:t>Aim of Session</a:t>
            </a:r>
          </a:p>
          <a:p>
            <a:pPr marL="0" indent="0">
              <a:lnSpc>
                <a:spcPct val="90000"/>
              </a:lnSpc>
              <a:buNone/>
              <a:defRPr/>
            </a:pPr>
            <a:endParaRPr lang="en-GB" altLang="en-US" sz="2400" dirty="0">
              <a:latin typeface="Calibri" panose="020F0502020204030204" pitchFamily="34" charset="0"/>
              <a:cs typeface="Calibri" panose="020F0502020204030204" pitchFamily="34" charset="0"/>
            </a:endParaRPr>
          </a:p>
          <a:p>
            <a:pPr>
              <a:lnSpc>
                <a:spcPct val="90000"/>
              </a:lnSpc>
              <a:defRPr/>
            </a:pPr>
            <a:endParaRPr lang="en-GB" altLang="en-US" sz="2400" dirty="0">
              <a:latin typeface="Calibri" panose="020F0502020204030204" pitchFamily="34" charset="0"/>
              <a:cs typeface="Calibri" panose="020F0502020204030204" pitchFamily="34" charset="0"/>
            </a:endParaRPr>
          </a:p>
          <a:p>
            <a:pPr marL="1703388" indent="893763">
              <a:defRPr/>
            </a:pPr>
            <a:r>
              <a:rPr lang="en-GB" sz="2400" dirty="0">
                <a:latin typeface="Calibri" panose="020F0502020204030204" pitchFamily="34" charset="0"/>
                <a:cs typeface="Calibri" panose="020F0502020204030204" pitchFamily="34" charset="0"/>
              </a:rPr>
              <a:t>What is Equality?</a:t>
            </a:r>
          </a:p>
          <a:p>
            <a:pPr marL="1703388" indent="893763">
              <a:defRPr/>
            </a:pPr>
            <a:r>
              <a:rPr lang="en-GB" sz="2400" dirty="0">
                <a:latin typeface="Calibri" panose="020F0502020204030204" pitchFamily="34" charset="0"/>
                <a:cs typeface="Calibri" panose="020F0502020204030204" pitchFamily="34" charset="0"/>
              </a:rPr>
              <a:t>Why is it important?</a:t>
            </a:r>
          </a:p>
          <a:p>
            <a:pPr marL="1703388" indent="893763">
              <a:defRPr/>
            </a:pPr>
            <a:r>
              <a:rPr lang="en-GB" sz="2400" dirty="0">
                <a:latin typeface="Calibri" panose="020F0502020204030204" pitchFamily="34" charset="0"/>
                <a:cs typeface="Calibri" panose="020F0502020204030204" pitchFamily="34" charset="0"/>
              </a:rPr>
              <a:t>What is Discrimination?</a:t>
            </a:r>
          </a:p>
          <a:p>
            <a:pPr marL="1703388" indent="893763">
              <a:defRPr/>
            </a:pPr>
            <a:r>
              <a:rPr lang="en-GB" sz="2400" dirty="0">
                <a:latin typeface="Calibri" panose="020F0502020204030204" pitchFamily="34" charset="0"/>
                <a:cs typeface="Calibri" panose="020F0502020204030204" pitchFamily="34" charset="0"/>
              </a:rPr>
              <a:t>Practice ideas</a:t>
            </a:r>
          </a:p>
          <a:p>
            <a:endParaRPr lang="it-IT" sz="2400" dirty="0">
              <a:latin typeface="+mj-lt"/>
            </a:endParaRPr>
          </a:p>
        </p:txBody>
      </p:sp>
    </p:spTree>
    <p:extLst>
      <p:ext uri="{BB962C8B-B14F-4D97-AF65-F5344CB8AC3E}">
        <p14:creationId xmlns:p14="http://schemas.microsoft.com/office/powerpoint/2010/main" val="25578426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4605346"/>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latin typeface="Franklin Gothic Medium" pitchFamily="34" charset="0"/>
              </a:rPr>
              <a:t>“Discrimination</a:t>
            </a:r>
            <a:br>
              <a:rPr lang="en-GB" altLang="en-US" sz="3600" dirty="0">
                <a:latin typeface="Franklin Gothic Medium" pitchFamily="34" charset="0"/>
              </a:rPr>
            </a:br>
            <a:r>
              <a:rPr lang="en-GB" altLang="en-US" sz="3600" dirty="0">
                <a:latin typeface="Franklin Gothic Medium" pitchFamily="34" charset="0"/>
              </a:rPr>
              <a:t/>
            </a:r>
            <a:br>
              <a:rPr lang="en-GB" altLang="en-US" sz="3600" dirty="0">
                <a:latin typeface="Franklin Gothic Medium" pitchFamily="34" charset="0"/>
              </a:rPr>
            </a:br>
            <a:r>
              <a:rPr lang="en-GB" altLang="en-US" sz="3600" dirty="0">
                <a:latin typeface="Franklin Gothic Medium" pitchFamily="34" charset="0"/>
              </a:rPr>
              <a:t> is prejudices put </a:t>
            </a:r>
            <a:br>
              <a:rPr lang="en-GB" altLang="en-US" sz="3600" dirty="0">
                <a:latin typeface="Franklin Gothic Medium" pitchFamily="34" charset="0"/>
              </a:rPr>
            </a:br>
            <a:r>
              <a:rPr lang="en-GB" altLang="en-US" sz="3600" dirty="0">
                <a:latin typeface="Franklin Gothic Medium" pitchFamily="34" charset="0"/>
              </a:rPr>
              <a:t/>
            </a:r>
            <a:br>
              <a:rPr lang="en-GB" altLang="en-US" sz="3600" dirty="0">
                <a:latin typeface="Franklin Gothic Medium" pitchFamily="34" charset="0"/>
              </a:rPr>
            </a:br>
            <a:r>
              <a:rPr lang="en-GB" altLang="en-US" sz="3600" dirty="0">
                <a:latin typeface="Franklin Gothic Medium" pitchFamily="34" charset="0"/>
              </a:rPr>
              <a:t> into action.”</a:t>
            </a:r>
          </a:p>
        </p:txBody>
      </p:sp>
    </p:spTree>
    <p:extLst>
      <p:ext uri="{BB962C8B-B14F-4D97-AF65-F5344CB8AC3E}">
        <p14:creationId xmlns:p14="http://schemas.microsoft.com/office/powerpoint/2010/main" val="4402797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3143250"/>
            <a:ext cx="8229600" cy="14097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smtClean="0">
                <a:latin typeface="Franklin Gothic Medium" pitchFamily="34" charset="0"/>
              </a:rPr>
              <a:t>Any Questions?</a:t>
            </a:r>
            <a:endParaRPr lang="en-GB" altLang="en-US" sz="3600" dirty="0">
              <a:latin typeface="Franklin Gothic Medium" pitchFamily="34" charset="0"/>
            </a:endParaRPr>
          </a:p>
        </p:txBody>
      </p:sp>
    </p:spTree>
    <p:extLst>
      <p:ext uri="{BB962C8B-B14F-4D97-AF65-F5344CB8AC3E}">
        <p14:creationId xmlns:p14="http://schemas.microsoft.com/office/powerpoint/2010/main" val="15978857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0551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Equality &amp; Diversity</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614604"/>
            <a:ext cx="8229600" cy="3884406"/>
          </a:xfrm>
        </p:spPr>
        <p:txBody>
          <a:bodyPr>
            <a:normAutofit/>
          </a:bodyPr>
          <a:lstStyle/>
          <a:p>
            <a:pPr marL="0" indent="0">
              <a:lnSpc>
                <a:spcPct val="90000"/>
              </a:lnSpc>
              <a:buFontTx/>
              <a:buNone/>
              <a:defRPr/>
            </a:pPr>
            <a:r>
              <a:rPr lang="en-GB" altLang="en-US" sz="2400" b="1" dirty="0">
                <a:latin typeface="Calibri" panose="020F0502020204030204" pitchFamily="34" charset="0"/>
                <a:cs typeface="Calibri" panose="020F0502020204030204" pitchFamily="34" charset="0"/>
              </a:rPr>
              <a:t>Learning Outcomes</a:t>
            </a:r>
          </a:p>
          <a:p>
            <a:pPr marL="0" indent="0">
              <a:lnSpc>
                <a:spcPct val="90000"/>
              </a:lnSpc>
              <a:buFontTx/>
              <a:buNone/>
              <a:defRPr/>
            </a:pPr>
            <a:r>
              <a:rPr lang="en-GB" altLang="en-US" sz="2400" dirty="0">
                <a:latin typeface="Calibri" panose="020F0502020204030204" pitchFamily="34" charset="0"/>
                <a:cs typeface="Calibri" panose="020F0502020204030204" pitchFamily="34" charset="0"/>
              </a:rPr>
              <a:t>By the end of the session, participants will be able to:</a:t>
            </a:r>
          </a:p>
          <a:p>
            <a:pPr>
              <a:defRPr/>
            </a:pPr>
            <a:r>
              <a:rPr lang="en-GB" sz="2400" dirty="0"/>
              <a:t>Show an understanding of the definition of Equality</a:t>
            </a:r>
          </a:p>
          <a:p>
            <a:pPr>
              <a:defRPr/>
            </a:pPr>
            <a:r>
              <a:rPr lang="en-GB" sz="2400" dirty="0"/>
              <a:t>Demonstrate understanding of the types of discrimination</a:t>
            </a:r>
          </a:p>
          <a:p>
            <a:pPr>
              <a:defRPr/>
            </a:pPr>
            <a:r>
              <a:rPr lang="en-GB" sz="2400" dirty="0"/>
              <a:t>Articulate the importance of anti-discriminatory practice </a:t>
            </a:r>
          </a:p>
          <a:p>
            <a:pPr>
              <a:defRPr/>
            </a:pPr>
            <a:r>
              <a:rPr lang="en-GB" sz="2400" dirty="0"/>
              <a:t>Reflect on their practice and update their policies and procedures</a:t>
            </a:r>
          </a:p>
          <a:p>
            <a:endParaRPr lang="it-IT" sz="2400" dirty="0">
              <a:latin typeface="+mj-lt"/>
            </a:endParaRPr>
          </a:p>
        </p:txBody>
      </p:sp>
    </p:spTree>
    <p:extLst>
      <p:ext uri="{BB962C8B-B14F-4D97-AF65-F5344CB8AC3E}">
        <p14:creationId xmlns:p14="http://schemas.microsoft.com/office/powerpoint/2010/main" val="1052105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Equality &amp; Diversity</a:t>
            </a:r>
            <a:endParaRPr lang="it-IT" sz="3600" dirty="0">
              <a:ln/>
              <a:solidFill>
                <a:srgbClr val="1E245F"/>
              </a:solidFill>
              <a:latin typeface="Fredoka One"/>
            </a:endParaRPr>
          </a:p>
        </p:txBody>
      </p:sp>
      <p:sp>
        <p:nvSpPr>
          <p:cNvPr id="3" name="Segnaposto contenuto 2"/>
          <p:cNvSpPr>
            <a:spLocks noGrp="1"/>
          </p:cNvSpPr>
          <p:nvPr>
            <p:ph idx="1"/>
          </p:nvPr>
        </p:nvSpPr>
        <p:spPr>
          <a:xfrm>
            <a:off x="457200" y="2614604"/>
            <a:ext cx="8229600" cy="3884406"/>
          </a:xfrm>
        </p:spPr>
        <p:txBody>
          <a:bodyPr>
            <a:normAutofit/>
          </a:bodyPr>
          <a:lstStyle/>
          <a:p>
            <a:pPr marL="0" indent="0">
              <a:lnSpc>
                <a:spcPct val="90000"/>
              </a:lnSpc>
              <a:buFontTx/>
              <a:buNone/>
              <a:defRPr/>
            </a:pPr>
            <a:r>
              <a:rPr lang="en-GB" altLang="en-US" sz="2400" b="1" dirty="0" err="1">
                <a:latin typeface="Calibri" panose="020F0502020204030204" pitchFamily="34" charset="0"/>
                <a:cs typeface="Calibri" panose="020F0502020204030204" pitchFamily="34" charset="0"/>
              </a:rPr>
              <a:t>Groundrules</a:t>
            </a:r>
            <a:endParaRPr lang="en-GB" altLang="en-US" sz="2400" b="1" dirty="0">
              <a:latin typeface="Calibri" panose="020F0502020204030204" pitchFamily="34" charset="0"/>
              <a:cs typeface="Calibri" panose="020F0502020204030204" pitchFamily="34" charset="0"/>
            </a:endParaRPr>
          </a:p>
          <a:p>
            <a:pPr>
              <a:lnSpc>
                <a:spcPct val="90000"/>
              </a:lnSpc>
              <a:defRPr/>
            </a:pPr>
            <a:endParaRPr lang="en-GB" altLang="en-US" sz="2400" dirty="0">
              <a:latin typeface="Calibri" panose="020F0502020204030204" pitchFamily="34" charset="0"/>
              <a:cs typeface="Calibri" panose="020F0502020204030204" pitchFamily="34" charset="0"/>
            </a:endParaRPr>
          </a:p>
          <a:p>
            <a:pPr marL="539750" indent="436563">
              <a:defRPr/>
            </a:pPr>
            <a:r>
              <a:rPr lang="en-GB" sz="2400" dirty="0">
                <a:latin typeface="Calibri" panose="020F0502020204030204" pitchFamily="34" charset="0"/>
                <a:cs typeface="Calibri" panose="020F0502020204030204" pitchFamily="34" charset="0"/>
              </a:rPr>
              <a:t>Listen and value everyone’s input</a:t>
            </a:r>
          </a:p>
          <a:p>
            <a:pPr marL="539750" indent="436563">
              <a:defRPr/>
            </a:pPr>
            <a:r>
              <a:rPr lang="en-GB" sz="2400" dirty="0">
                <a:latin typeface="Calibri" panose="020F0502020204030204" pitchFamily="34" charset="0"/>
                <a:cs typeface="Calibri" panose="020F0502020204030204" pitchFamily="34" charset="0"/>
              </a:rPr>
              <a:t>Respect confidentiality</a:t>
            </a:r>
          </a:p>
          <a:p>
            <a:pPr marL="539750" indent="436563">
              <a:defRPr/>
            </a:pPr>
            <a:r>
              <a:rPr lang="en-GB" sz="2400" dirty="0">
                <a:latin typeface="Calibri" panose="020F0502020204030204" pitchFamily="34" charset="0"/>
                <a:cs typeface="Calibri" panose="020F0502020204030204" pitchFamily="34" charset="0"/>
              </a:rPr>
              <a:t>Look after yourself and opt out if needed</a:t>
            </a:r>
          </a:p>
          <a:p>
            <a:pPr marL="539750" indent="436563">
              <a:defRPr/>
            </a:pPr>
            <a:r>
              <a:rPr lang="en-GB" sz="2400" dirty="0">
                <a:latin typeface="Calibri" panose="020F0502020204030204" pitchFamily="34" charset="0"/>
                <a:cs typeface="Calibri" panose="020F0502020204030204" pitchFamily="34" charset="0"/>
              </a:rPr>
              <a:t>Question differences constructively</a:t>
            </a:r>
          </a:p>
          <a:p>
            <a:pPr marL="539750" indent="436563">
              <a:defRPr/>
            </a:pPr>
            <a:r>
              <a:rPr lang="en-GB" sz="2400" dirty="0">
                <a:latin typeface="Calibri" panose="020F0502020204030204" pitchFamily="34" charset="0"/>
                <a:cs typeface="Calibri" panose="020F0502020204030204" pitchFamily="34" charset="0"/>
              </a:rPr>
              <a:t>No question is too stupid to ask</a:t>
            </a:r>
          </a:p>
          <a:p>
            <a:endParaRPr lang="it-IT" sz="2400" dirty="0">
              <a:latin typeface="+mj-lt"/>
            </a:endParaRPr>
          </a:p>
        </p:txBody>
      </p:sp>
    </p:spTree>
    <p:extLst>
      <p:ext uri="{BB962C8B-B14F-4D97-AF65-F5344CB8AC3E}">
        <p14:creationId xmlns:p14="http://schemas.microsoft.com/office/powerpoint/2010/main" val="1977124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Equality &amp; Diversity</a:t>
            </a:r>
            <a:endParaRPr lang="it-IT" sz="3600" dirty="0">
              <a:ln/>
              <a:solidFill>
                <a:srgbClr val="1E245F"/>
              </a:solidFill>
              <a:latin typeface="Fredoka One"/>
            </a:endParaRPr>
          </a:p>
        </p:txBody>
      </p:sp>
      <p:sp>
        <p:nvSpPr>
          <p:cNvPr id="4" name="Titolo 1"/>
          <p:cNvSpPr txBox="1">
            <a:spLocks/>
          </p:cNvSpPr>
          <p:nvPr/>
        </p:nvSpPr>
        <p:spPr>
          <a:xfrm>
            <a:off x="457200" y="3376604"/>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nSpc>
                <a:spcPct val="90000"/>
              </a:lnSpc>
            </a:pPr>
            <a:r>
              <a:rPr lang="en-GB" altLang="en-US" sz="3600" b="1" dirty="0">
                <a:latin typeface="Calibri" pitchFamily="34" charset="0"/>
                <a:cs typeface="Calibri" pitchFamily="34" charset="0"/>
              </a:rPr>
              <a:t>Mission to Mars</a:t>
            </a:r>
          </a:p>
        </p:txBody>
      </p:sp>
    </p:spTree>
    <p:extLst>
      <p:ext uri="{BB962C8B-B14F-4D97-AF65-F5344CB8AC3E}">
        <p14:creationId xmlns:p14="http://schemas.microsoft.com/office/powerpoint/2010/main" val="142023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1471604"/>
            <a:ext cx="8229600" cy="1143000"/>
          </a:xfrm>
        </p:spPr>
        <p:txBody>
          <a:bodyP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p>
            <a:r>
              <a:rPr lang="en-GB" altLang="en-US" sz="3600" dirty="0"/>
              <a:t>Equality &amp; Diversity</a:t>
            </a:r>
            <a:endParaRPr lang="it-IT" sz="3600" dirty="0">
              <a:ln/>
              <a:solidFill>
                <a:srgbClr val="1E245F"/>
              </a:solidFill>
              <a:latin typeface="Fredoka One"/>
            </a:endParaRPr>
          </a:p>
        </p:txBody>
      </p:sp>
      <p:sp>
        <p:nvSpPr>
          <p:cNvPr id="4" name="Titolo 1"/>
          <p:cNvSpPr txBox="1">
            <a:spLocks/>
          </p:cNvSpPr>
          <p:nvPr/>
        </p:nvSpPr>
        <p:spPr>
          <a:xfrm>
            <a:off x="457200" y="3243254"/>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nSpc>
                <a:spcPct val="90000"/>
              </a:lnSpc>
            </a:pPr>
            <a:r>
              <a:rPr lang="en-GB" altLang="en-US" sz="3600" b="1" dirty="0">
                <a:latin typeface="Calibri" pitchFamily="34" charset="0"/>
                <a:cs typeface="Calibri" pitchFamily="34" charset="0"/>
              </a:rPr>
              <a:t>What is Equality &amp; Diversity?</a:t>
            </a:r>
          </a:p>
        </p:txBody>
      </p:sp>
    </p:spTree>
    <p:extLst>
      <p:ext uri="{BB962C8B-B14F-4D97-AF65-F5344CB8AC3E}">
        <p14:creationId xmlns:p14="http://schemas.microsoft.com/office/powerpoint/2010/main" val="1140669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olo 1"/>
          <p:cNvSpPr txBox="1">
            <a:spLocks/>
          </p:cNvSpPr>
          <p:nvPr/>
        </p:nvSpPr>
        <p:spPr>
          <a:xfrm>
            <a:off x="457200" y="1471604"/>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altLang="en-US" sz="3600" dirty="0" smtClean="0"/>
              <a:t>Equality &amp; Diversity</a:t>
            </a:r>
            <a:endParaRPr lang="it-IT" sz="3600" dirty="0">
              <a:ln/>
              <a:solidFill>
                <a:srgbClr val="1E245F"/>
              </a:solidFill>
              <a:latin typeface="Fredoka One"/>
            </a:endParaRPr>
          </a:p>
        </p:txBody>
      </p:sp>
      <p:sp>
        <p:nvSpPr>
          <p:cNvPr id="6" name="Rectangle 3"/>
          <p:cNvSpPr txBox="1">
            <a:spLocks noChangeArrowheads="1"/>
          </p:cNvSpPr>
          <p:nvPr/>
        </p:nvSpPr>
        <p:spPr>
          <a:xfrm>
            <a:off x="457200" y="2614603"/>
            <a:ext cx="8229600" cy="31480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ltLang="en-US" sz="2400" dirty="0" smtClean="0"/>
              <a:t>The two terms are not the same but are related.</a:t>
            </a:r>
          </a:p>
          <a:p>
            <a:endParaRPr lang="en-GB" altLang="en-US" sz="2400" dirty="0" smtClean="0"/>
          </a:p>
          <a:p>
            <a:r>
              <a:rPr lang="en-GB" altLang="en-US" sz="2400" dirty="0" smtClean="0"/>
              <a:t>We should identify and value differences between everyone (DIVERSITY) if we are going to ensure everyone has equal rights and opportunities (EQUALITY).</a:t>
            </a:r>
          </a:p>
        </p:txBody>
      </p:sp>
    </p:spTree>
    <p:extLst>
      <p:ext uri="{BB962C8B-B14F-4D97-AF65-F5344CB8AC3E}">
        <p14:creationId xmlns:p14="http://schemas.microsoft.com/office/powerpoint/2010/main" val="419185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olo 1"/>
          <p:cNvSpPr txBox="1">
            <a:spLocks/>
          </p:cNvSpPr>
          <p:nvPr/>
        </p:nvSpPr>
        <p:spPr>
          <a:xfrm>
            <a:off x="457200" y="1071554"/>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altLang="en-US" sz="3600" dirty="0" smtClean="0"/>
              <a:t>Equality</a:t>
            </a:r>
            <a:endParaRPr lang="it-IT" sz="3600" dirty="0">
              <a:ln/>
              <a:solidFill>
                <a:srgbClr val="1E245F"/>
              </a:solidFill>
              <a:latin typeface="Fredoka One"/>
            </a:endParaRPr>
          </a:p>
        </p:txBody>
      </p:sp>
      <p:sp>
        <p:nvSpPr>
          <p:cNvPr id="5" name="Rectangle 3"/>
          <p:cNvSpPr txBox="1">
            <a:spLocks noChangeArrowheads="1"/>
          </p:cNvSpPr>
          <p:nvPr/>
        </p:nvSpPr>
        <p:spPr>
          <a:xfrm>
            <a:off x="457200" y="1981201"/>
            <a:ext cx="8229600" cy="378142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Tx/>
              <a:buNone/>
            </a:pPr>
            <a:r>
              <a:rPr lang="en-GB" altLang="en-US" sz="2400" dirty="0"/>
              <a:t>Everyone should be treated fairly regardless of any visible or invisible factors, with the same access to services to opportunities</a:t>
            </a:r>
          </a:p>
          <a:p>
            <a:pPr marL="0" indent="0">
              <a:buFontTx/>
              <a:buNone/>
            </a:pPr>
            <a:endParaRPr lang="en-GB" altLang="en-US" sz="2400" dirty="0"/>
          </a:p>
          <a:p>
            <a:pPr marL="0" indent="0">
              <a:buFontTx/>
              <a:buNone/>
            </a:pPr>
            <a:r>
              <a:rPr lang="en-GB" altLang="en-US" sz="2400" dirty="0"/>
              <a:t>Barriers and discrimination that people face due to actual or perceived differences should be removed</a:t>
            </a:r>
          </a:p>
          <a:p>
            <a:pPr marL="0" indent="0">
              <a:buFontTx/>
              <a:buNone/>
            </a:pPr>
            <a:endParaRPr lang="en-GB" altLang="en-US" sz="2400" dirty="0"/>
          </a:p>
          <a:p>
            <a:pPr marL="0" indent="0">
              <a:buFontTx/>
              <a:buNone/>
            </a:pPr>
            <a:r>
              <a:rPr lang="en-GB" altLang="en-US" sz="2400" dirty="0"/>
              <a:t>Because of their capabilities or needs, some people will need to be treated differently to ensure that they have an “equality of opportunity”.</a:t>
            </a:r>
          </a:p>
        </p:txBody>
      </p:sp>
    </p:spTree>
    <p:extLst>
      <p:ext uri="{BB962C8B-B14F-4D97-AF65-F5344CB8AC3E}">
        <p14:creationId xmlns:p14="http://schemas.microsoft.com/office/powerpoint/2010/main" val="4270589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1244</Words>
  <Application>Microsoft Office PowerPoint</Application>
  <PresentationFormat>Presentazione su schermo (4:3)</PresentationFormat>
  <Paragraphs>210</Paragraphs>
  <Slides>32</Slides>
  <Notes>28</Notes>
  <HiddenSlides>0</HiddenSlides>
  <MMClips>0</MMClips>
  <ScaleCrop>false</ScaleCrop>
  <HeadingPairs>
    <vt:vector size="4" baseType="variant">
      <vt:variant>
        <vt:lpstr>Tema</vt:lpstr>
      </vt:variant>
      <vt:variant>
        <vt:i4>1</vt:i4>
      </vt:variant>
      <vt:variant>
        <vt:lpstr>Titoli diapositive</vt:lpstr>
      </vt:variant>
      <vt:variant>
        <vt:i4>32</vt:i4>
      </vt:variant>
    </vt:vector>
  </HeadingPairs>
  <TitlesOfParts>
    <vt:vector size="33" baseType="lpstr">
      <vt:lpstr>Tema di Office</vt:lpstr>
      <vt:lpstr>Presentazione standard di PowerPoint</vt:lpstr>
      <vt:lpstr>Equality &amp; Diversity  Training  Session Two</vt:lpstr>
      <vt:lpstr>Equality &amp; Diversity</vt:lpstr>
      <vt:lpstr>Equality &amp; Diversity</vt:lpstr>
      <vt:lpstr>Equality &amp; Diversity</vt:lpstr>
      <vt:lpstr>Equality &amp; Diversity</vt:lpstr>
      <vt:lpstr>Equality &amp; Diversity</vt:lpstr>
      <vt:lpstr>Presentazione standard di PowerPoint</vt:lpstr>
      <vt:lpstr>Presentazione standard di PowerPoint</vt:lpstr>
      <vt:lpstr>Diversity</vt:lpstr>
      <vt:lpstr>Perception</vt:lpstr>
      <vt:lpstr>Prejudice  and  Discrimination</vt:lpstr>
      <vt:lpstr>Presentazione standard di PowerPoint</vt:lpstr>
      <vt:lpstr>A Riddle?</vt:lpstr>
      <vt:lpstr>A Riddle?</vt:lpstr>
      <vt:lpstr>Protected Characteristics</vt:lpstr>
      <vt:lpstr>Protected Characteristics</vt:lpstr>
      <vt:lpstr>Protected Characteristics</vt:lpstr>
      <vt:lpstr>Protected Characteristics</vt:lpstr>
      <vt:lpstr>Protected Characteristics</vt:lpstr>
      <vt:lpstr>Protected Characteristics</vt:lpstr>
      <vt:lpstr>Protected Characteristics</vt:lpstr>
      <vt:lpstr>Protected Characteristics</vt:lpstr>
      <vt:lpstr>Protected Characteristics</vt:lpstr>
      <vt:lpstr>Discrimination</vt:lpstr>
      <vt:lpstr>Direct Discrimination</vt:lpstr>
      <vt:lpstr>Indirect Discrimination</vt:lpstr>
      <vt:lpstr>Harassment</vt:lpstr>
      <vt:lpstr>Victimisation</vt:lpstr>
      <vt:lpstr>“Discrimination   is prejudices put    into action.”</vt:lpstr>
      <vt:lpstr>Any Questions?</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Marianna Giuliana</dc:creator>
  <cp:lastModifiedBy>Cecilie</cp:lastModifiedBy>
  <cp:revision>20</cp:revision>
  <dcterms:created xsi:type="dcterms:W3CDTF">2016-03-23T15:43:50Z</dcterms:created>
  <dcterms:modified xsi:type="dcterms:W3CDTF">2017-09-15T09:11:14Z</dcterms:modified>
</cp:coreProperties>
</file>